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642" r:id="rId5"/>
    <p:sldId id="636" r:id="rId6"/>
    <p:sldId id="258" r:id="rId7"/>
    <p:sldId id="608" r:id="rId8"/>
    <p:sldId id="765" r:id="rId9"/>
    <p:sldId id="764" r:id="rId10"/>
    <p:sldId id="785" r:id="rId11"/>
    <p:sldId id="861" r:id="rId12"/>
    <p:sldId id="763" r:id="rId13"/>
    <p:sldId id="766" r:id="rId14"/>
    <p:sldId id="864" r:id="rId15"/>
    <p:sldId id="862" r:id="rId16"/>
    <p:sldId id="768" r:id="rId17"/>
    <p:sldId id="778" r:id="rId18"/>
    <p:sldId id="779" r:id="rId19"/>
    <p:sldId id="777" r:id="rId20"/>
    <p:sldId id="782" r:id="rId21"/>
    <p:sldId id="783" r:id="rId22"/>
    <p:sldId id="776" r:id="rId23"/>
    <p:sldId id="781" r:id="rId24"/>
    <p:sldId id="769" r:id="rId25"/>
    <p:sldId id="787" r:id="rId26"/>
    <p:sldId id="788" r:id="rId27"/>
    <p:sldId id="770" r:id="rId28"/>
    <p:sldId id="789" r:id="rId29"/>
    <p:sldId id="869" r:id="rId30"/>
    <p:sldId id="784" r:id="rId31"/>
    <p:sldId id="771" r:id="rId32"/>
    <p:sldId id="790" r:id="rId33"/>
    <p:sldId id="772" r:id="rId34"/>
    <p:sldId id="791" r:id="rId35"/>
    <p:sldId id="773" r:id="rId36"/>
    <p:sldId id="792" r:id="rId37"/>
    <p:sldId id="870" r:id="rId38"/>
    <p:sldId id="774" r:id="rId39"/>
    <p:sldId id="775" r:id="rId40"/>
    <p:sldId id="865" r:id="rId41"/>
    <p:sldId id="868" r:id="rId42"/>
    <p:sldId id="866" r:id="rId43"/>
    <p:sldId id="867" r:id="rId44"/>
    <p:sldId id="871" r:id="rId45"/>
    <p:sldId id="793" r:id="rId46"/>
    <p:sldId id="794" r:id="rId47"/>
    <p:sldId id="795" r:id="rId48"/>
    <p:sldId id="872" r:id="rId49"/>
    <p:sldId id="797" r:id="rId50"/>
    <p:sldId id="873" r:id="rId51"/>
    <p:sldId id="799" r:id="rId52"/>
    <p:sldId id="801" r:id="rId53"/>
    <p:sldId id="800" r:id="rId54"/>
    <p:sldId id="802" r:id="rId55"/>
    <p:sldId id="803" r:id="rId56"/>
    <p:sldId id="804" r:id="rId57"/>
    <p:sldId id="805" r:id="rId58"/>
    <p:sldId id="806" r:id="rId59"/>
    <p:sldId id="807" r:id="rId60"/>
    <p:sldId id="808" r:id="rId61"/>
    <p:sldId id="810" r:id="rId62"/>
    <p:sldId id="874" r:id="rId63"/>
    <p:sldId id="860" r:id="rId64"/>
    <p:sldId id="811" r:id="rId65"/>
    <p:sldId id="812" r:id="rId66"/>
    <p:sldId id="813" r:id="rId67"/>
    <p:sldId id="814" r:id="rId68"/>
    <p:sldId id="875" r:id="rId69"/>
    <p:sldId id="815" r:id="rId70"/>
    <p:sldId id="819" r:id="rId71"/>
    <p:sldId id="820" r:id="rId72"/>
    <p:sldId id="817" r:id="rId73"/>
    <p:sldId id="818" r:id="rId74"/>
    <p:sldId id="821" r:id="rId75"/>
    <p:sldId id="822" r:id="rId76"/>
    <p:sldId id="833" r:id="rId77"/>
    <p:sldId id="823" r:id="rId78"/>
    <p:sldId id="834" r:id="rId79"/>
    <p:sldId id="835" r:id="rId80"/>
    <p:sldId id="836" r:id="rId81"/>
    <p:sldId id="837" r:id="rId82"/>
    <p:sldId id="824" r:id="rId83"/>
    <p:sldId id="825" r:id="rId84"/>
    <p:sldId id="826" r:id="rId85"/>
    <p:sldId id="838" r:id="rId86"/>
    <p:sldId id="839" r:id="rId87"/>
    <p:sldId id="827" r:id="rId88"/>
    <p:sldId id="840" r:id="rId89"/>
    <p:sldId id="841" r:id="rId90"/>
    <p:sldId id="843" r:id="rId91"/>
    <p:sldId id="842" r:id="rId92"/>
    <p:sldId id="828" r:id="rId93"/>
    <p:sldId id="844" r:id="rId94"/>
    <p:sldId id="845" r:id="rId95"/>
    <p:sldId id="829" r:id="rId96"/>
    <p:sldId id="830" r:id="rId97"/>
    <p:sldId id="831" r:id="rId98"/>
    <p:sldId id="832" r:id="rId99"/>
    <p:sldId id="846" r:id="rId100"/>
    <p:sldId id="847" r:id="rId101"/>
    <p:sldId id="850" r:id="rId102"/>
    <p:sldId id="851" r:id="rId103"/>
    <p:sldId id="848" r:id="rId104"/>
    <p:sldId id="852" r:id="rId105"/>
    <p:sldId id="853" r:id="rId106"/>
    <p:sldId id="857" r:id="rId107"/>
    <p:sldId id="858" r:id="rId108"/>
    <p:sldId id="859" r:id="rId109"/>
    <p:sldId id="854" r:id="rId110"/>
    <p:sldId id="762" r:id="rId111"/>
  </p:sldIdLst>
  <p:sldSz cx="12192000" cy="6858000"/>
  <p:notesSz cx="6858000" cy="9144000"/>
  <p:custDataLst>
    <p:tags r:id="rId1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642"/>
            <p14:sldId id="636"/>
            <p14:sldId id="258"/>
            <p14:sldId id="608"/>
            <p14:sldId id="765"/>
            <p14:sldId id="764"/>
            <p14:sldId id="785"/>
            <p14:sldId id="861"/>
            <p14:sldId id="763"/>
            <p14:sldId id="766"/>
            <p14:sldId id="864"/>
            <p14:sldId id="862"/>
            <p14:sldId id="768"/>
            <p14:sldId id="778"/>
            <p14:sldId id="779"/>
            <p14:sldId id="777"/>
            <p14:sldId id="782"/>
            <p14:sldId id="783"/>
            <p14:sldId id="776"/>
            <p14:sldId id="781"/>
            <p14:sldId id="769"/>
            <p14:sldId id="787"/>
            <p14:sldId id="788"/>
            <p14:sldId id="770"/>
            <p14:sldId id="789"/>
            <p14:sldId id="869"/>
            <p14:sldId id="784"/>
            <p14:sldId id="771"/>
            <p14:sldId id="790"/>
            <p14:sldId id="772"/>
            <p14:sldId id="791"/>
            <p14:sldId id="773"/>
            <p14:sldId id="792"/>
            <p14:sldId id="870"/>
            <p14:sldId id="774"/>
            <p14:sldId id="775"/>
            <p14:sldId id="865"/>
            <p14:sldId id="868"/>
            <p14:sldId id="866"/>
            <p14:sldId id="867"/>
            <p14:sldId id="871"/>
            <p14:sldId id="793"/>
            <p14:sldId id="794"/>
            <p14:sldId id="795"/>
            <p14:sldId id="872"/>
            <p14:sldId id="797"/>
            <p14:sldId id="873"/>
            <p14:sldId id="799"/>
            <p14:sldId id="801"/>
            <p14:sldId id="800"/>
            <p14:sldId id="802"/>
            <p14:sldId id="803"/>
            <p14:sldId id="804"/>
            <p14:sldId id="805"/>
            <p14:sldId id="806"/>
            <p14:sldId id="807"/>
            <p14:sldId id="808"/>
            <p14:sldId id="810"/>
            <p14:sldId id="874"/>
            <p14:sldId id="860"/>
            <p14:sldId id="811"/>
            <p14:sldId id="812"/>
            <p14:sldId id="813"/>
            <p14:sldId id="814"/>
            <p14:sldId id="875"/>
            <p14:sldId id="815"/>
            <p14:sldId id="819"/>
            <p14:sldId id="820"/>
            <p14:sldId id="817"/>
            <p14:sldId id="818"/>
            <p14:sldId id="821"/>
            <p14:sldId id="822"/>
            <p14:sldId id="833"/>
            <p14:sldId id="823"/>
            <p14:sldId id="834"/>
            <p14:sldId id="835"/>
            <p14:sldId id="836"/>
            <p14:sldId id="837"/>
            <p14:sldId id="824"/>
            <p14:sldId id="825"/>
            <p14:sldId id="826"/>
            <p14:sldId id="838"/>
            <p14:sldId id="839"/>
            <p14:sldId id="827"/>
            <p14:sldId id="840"/>
            <p14:sldId id="841"/>
            <p14:sldId id="843"/>
            <p14:sldId id="842"/>
            <p14:sldId id="828"/>
            <p14:sldId id="844"/>
            <p14:sldId id="845"/>
            <p14:sldId id="829"/>
            <p14:sldId id="830"/>
            <p14:sldId id="831"/>
            <p14:sldId id="832"/>
            <p14:sldId id="846"/>
            <p14:sldId id="847"/>
            <p14:sldId id="850"/>
            <p14:sldId id="851"/>
            <p14:sldId id="848"/>
            <p14:sldId id="852"/>
            <p14:sldId id="853"/>
            <p14:sldId id="857"/>
            <p14:sldId id="858"/>
            <p14:sldId id="859"/>
            <p14:sldId id="854"/>
            <p14:sldId id="762"/>
          </p14:sldIdLst>
        </p14:section>
        <p14:section name="设计、令人印象深刻、协作" id="{B9B51309-D148-4332-87C2-07BE32FBCA3B}">
          <p14:sldIdLst/>
        </p14:section>
        <p14:section name="了解更多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2B4A6"/>
    <a:srgbClr val="734F29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10" autoAdjust="0"/>
  </p:normalViewPr>
  <p:slideViewPr>
    <p:cSldViewPr snapToGrid="0" showGuides="1">
      <p:cViewPr varScale="1">
        <p:scale>
          <a:sx n="79" d="100"/>
          <a:sy n="79" d="100"/>
        </p:scale>
        <p:origin x="1022" y="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60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6" Type="http://schemas.openxmlformats.org/officeDocument/2006/relationships/tags" Target="tags/tag1.xml"/><Relationship Id="rId115" Type="http://schemas.openxmlformats.org/officeDocument/2006/relationships/commentAuthors" Target="commentAuthors.xml"/><Relationship Id="rId114" Type="http://schemas.openxmlformats.org/officeDocument/2006/relationships/tableStyles" Target="tableStyles.xml"/><Relationship Id="rId113" Type="http://schemas.openxmlformats.org/officeDocument/2006/relationships/viewProps" Target="viewProps.xml"/><Relationship Id="rId112" Type="http://schemas.openxmlformats.org/officeDocument/2006/relationships/presProps" Target="presProps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C13577B-6902-467D-A26C-08A0DD5E4E03}" type="datetimeFigureOut">
              <a:rPr/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F61EA0F-A667-4B49-8422-0062BC55E249}" type="slidenum">
              <a:rPr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从学时</a:t>
            </a:r>
            <a:r>
              <a:rPr lang="en-US" altLang="zh-CN" dirty="0"/>
              <a:t>15</a:t>
            </a:r>
            <a:r>
              <a:rPr lang="zh-CN" altLang="en-US" dirty="0"/>
              <a:t>开始。</a:t>
            </a:r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那么，如何制作差动放大器呢？显然，用两套并联的放大器，分别放大正、负两路信号，就可以了。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1mV</a:t>
            </a:r>
            <a:r>
              <a:rPr lang="zh-CN" altLang="en-US" dirty="0"/>
              <a:t>的心电差模信号，淹没在</a:t>
            </a:r>
            <a:r>
              <a:rPr lang="en-US" altLang="zh-CN" dirty="0"/>
              <a:t>100mV</a:t>
            </a:r>
            <a:r>
              <a:rPr lang="zh-CN" altLang="en-US" dirty="0"/>
              <a:t>的</a:t>
            </a:r>
            <a:r>
              <a:rPr lang="en-US" altLang="zh-CN" dirty="0"/>
              <a:t>50Hz</a:t>
            </a:r>
            <a:r>
              <a:rPr lang="zh-CN" altLang="en-US" dirty="0"/>
              <a:t>工频共模干扰中。要是这样放大，在正负</a:t>
            </a:r>
            <a:r>
              <a:rPr lang="en-US" altLang="zh-CN" dirty="0"/>
              <a:t>2.5V</a:t>
            </a:r>
            <a:r>
              <a:rPr lang="zh-CN" altLang="en-US" dirty="0"/>
              <a:t>限制下，最多放大</a:t>
            </a:r>
            <a:r>
              <a:rPr lang="en-US" altLang="zh-CN" dirty="0"/>
              <a:t>25</a:t>
            </a:r>
            <a:r>
              <a:rPr lang="zh-CN" altLang="en-US" dirty="0"/>
              <a:t>倍，共模干扰就被电源憋死了。差模信号自然也就跟着被憋死。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只要有电容、电感介入信号传递路径，它们就有随输入信号频率变化的容抗和感抗，导致放大倍数、输入阻抗、输出阻抗随频率变化。</a:t>
            </a:r>
            <a:endParaRPr lang="en-US" altLang="zh-CN" sz="1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放大电路中不仅存在实体电容，也存在杂散电容。</a:t>
            </a:r>
            <a:endParaRPr lang="zh-CN" altLang="en-US" sz="1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变压器，对低频放大能力很差，并且，它很笨重，得用绕线实现。当然，在信号处理领域，高频变压器也发挥着重要作用。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上图是幅频特性，描述放大电路增益随频率的变化规律。下图是相频特性，描述放大电路输入信号输出信号之间存在的相移，随频率变化的规律。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0.707</a:t>
            </a:r>
            <a:r>
              <a:rPr lang="zh-CN" altLang="en-US" dirty="0"/>
              <a:t>倍，等效于</a:t>
            </a:r>
            <a:r>
              <a:rPr lang="en-US" altLang="zh-CN" dirty="0"/>
              <a:t>-3.01dB</a:t>
            </a:r>
            <a:r>
              <a:rPr lang="zh-CN" altLang="en-US" dirty="0"/>
              <a:t>。有时也称上限截止频率为</a:t>
            </a:r>
            <a:r>
              <a:rPr lang="en-US" altLang="zh-CN" dirty="0"/>
              <a:t>-3dB</a:t>
            </a:r>
            <a:r>
              <a:rPr lang="zh-CN" altLang="en-US" dirty="0"/>
              <a:t>带宽。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从变形电路，逐渐学会用肉眼看出其高通、低通，并准确得出截止频率。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串联部件的位置可以颠倒。加法满足交换律。因此，图中的</a:t>
            </a:r>
            <a:r>
              <a:rPr lang="en-US" altLang="zh-CN" dirty="0"/>
              <a:t>R1</a:t>
            </a:r>
            <a:r>
              <a:rPr lang="zh-CN" altLang="en-US" dirty="0"/>
              <a:t>和</a:t>
            </a:r>
            <a:r>
              <a:rPr lang="en-US" altLang="zh-CN" dirty="0"/>
              <a:t>C1</a:t>
            </a:r>
            <a:r>
              <a:rPr lang="zh-CN" altLang="en-US" dirty="0"/>
              <a:t>可以颠倒。此时，</a:t>
            </a:r>
            <a:r>
              <a:rPr lang="en-US" altLang="zh-CN" dirty="0"/>
              <a:t>R1</a:t>
            </a:r>
            <a:r>
              <a:rPr lang="zh-CN" altLang="en-US" dirty="0"/>
              <a:t>和</a:t>
            </a:r>
            <a:r>
              <a:rPr lang="en-US" altLang="zh-CN" dirty="0"/>
              <a:t>R2</a:t>
            </a:r>
            <a:r>
              <a:rPr lang="zh-CN" altLang="en-US" dirty="0"/>
              <a:t>是挨着的，等效于左图中，从一个</a:t>
            </a:r>
            <a:r>
              <a:rPr lang="en-US" altLang="zh-CN" dirty="0"/>
              <a:t>R</a:t>
            </a:r>
            <a:r>
              <a:rPr lang="zh-CN" altLang="en-US" dirty="0"/>
              <a:t>的中心取出输出电压。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1kHz~10kHz</a:t>
            </a:r>
            <a:r>
              <a:rPr lang="zh-CN" altLang="en-US" dirty="0"/>
              <a:t>，</a:t>
            </a:r>
            <a:r>
              <a:rPr lang="en-US" altLang="zh-CN" dirty="0"/>
              <a:t>C1</a:t>
            </a:r>
            <a:r>
              <a:rPr lang="zh-CN" altLang="en-US" dirty="0"/>
              <a:t>只有几欧姆，视为短接。</a:t>
            </a:r>
            <a:r>
              <a:rPr lang="en-US" altLang="zh-CN" dirty="0"/>
              <a:t>CL</a:t>
            </a:r>
            <a:r>
              <a:rPr lang="zh-CN" altLang="en-US" dirty="0"/>
              <a:t>高达几十</a:t>
            </a:r>
            <a:r>
              <a:rPr lang="en-US" altLang="zh-CN" dirty="0"/>
              <a:t>k</a:t>
            </a:r>
            <a:r>
              <a:rPr lang="zh-CN" altLang="en-US" dirty="0"/>
              <a:t>欧姆，并联与</a:t>
            </a:r>
            <a:r>
              <a:rPr lang="en-US" altLang="zh-CN" dirty="0"/>
              <a:t>RL</a:t>
            </a:r>
            <a:r>
              <a:rPr lang="zh-CN" altLang="en-US" dirty="0"/>
              <a:t>上，视为开路。这就是中频分析时的情况。</a:t>
            </a:r>
            <a:endParaRPr lang="en-US" altLang="zh-CN" dirty="0"/>
          </a:p>
          <a:p>
            <a:r>
              <a:rPr lang="zh-CN" altLang="en-US" dirty="0"/>
              <a:t>低频段，</a:t>
            </a:r>
            <a:r>
              <a:rPr lang="en-US" altLang="zh-CN" dirty="0"/>
              <a:t>C1</a:t>
            </a:r>
            <a:r>
              <a:rPr lang="zh-CN" altLang="en-US" dirty="0"/>
              <a:t>和</a:t>
            </a:r>
            <a:r>
              <a:rPr lang="en-US" altLang="zh-CN" dirty="0"/>
              <a:t>C2</a:t>
            </a:r>
            <a:r>
              <a:rPr lang="zh-CN" altLang="en-US" dirty="0"/>
              <a:t>进入百欧姆甚至千欧姆，不能在视为短接。此时，</a:t>
            </a:r>
            <a:r>
              <a:rPr lang="en-US" altLang="zh-CN" dirty="0"/>
              <a:t>CL</a:t>
            </a:r>
            <a:r>
              <a:rPr lang="zh-CN" altLang="en-US" dirty="0"/>
              <a:t>高达</a:t>
            </a:r>
            <a:r>
              <a:rPr lang="en-US" altLang="zh-CN" dirty="0"/>
              <a:t>M</a:t>
            </a:r>
            <a:r>
              <a:rPr lang="zh-CN" altLang="en-US" dirty="0"/>
              <a:t>欧姆，更加开路。因此，低频段中有</a:t>
            </a:r>
            <a:r>
              <a:rPr lang="en-US" altLang="zh-CN" dirty="0"/>
              <a:t>C1</a:t>
            </a:r>
            <a:r>
              <a:rPr lang="zh-CN" altLang="en-US" dirty="0"/>
              <a:t>和</a:t>
            </a:r>
            <a:r>
              <a:rPr lang="en-US" altLang="zh-CN" dirty="0"/>
              <a:t>C2</a:t>
            </a:r>
            <a:r>
              <a:rPr lang="zh-CN" altLang="en-US" dirty="0"/>
              <a:t>，没有</a:t>
            </a:r>
            <a:r>
              <a:rPr lang="en-US" altLang="zh-CN" dirty="0"/>
              <a:t>CL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高频段，</a:t>
            </a:r>
            <a:r>
              <a:rPr lang="en-US" altLang="zh-CN" dirty="0"/>
              <a:t>C1</a:t>
            </a:r>
            <a:r>
              <a:rPr lang="zh-CN" altLang="en-US" dirty="0"/>
              <a:t>和</a:t>
            </a:r>
            <a:r>
              <a:rPr lang="en-US" altLang="zh-CN" dirty="0"/>
              <a:t>C2</a:t>
            </a:r>
            <a:r>
              <a:rPr lang="zh-CN" altLang="en-US" dirty="0"/>
              <a:t>进入毫欧姆，绝对短接，</a:t>
            </a:r>
            <a:r>
              <a:rPr lang="en-US" altLang="zh-CN" dirty="0"/>
              <a:t>CL</a:t>
            </a:r>
            <a:r>
              <a:rPr lang="zh-CN" altLang="en-US" dirty="0"/>
              <a:t>进入千欧姆，不能再视为开路。因此，高频段有</a:t>
            </a:r>
            <a:r>
              <a:rPr lang="en-US" altLang="zh-CN" dirty="0"/>
              <a:t>CL</a:t>
            </a:r>
            <a:r>
              <a:rPr lang="zh-CN" altLang="en-US" dirty="0"/>
              <a:t>，没有</a:t>
            </a:r>
            <a:r>
              <a:rPr lang="en-US" altLang="zh-CN" dirty="0"/>
              <a:t>C1</a:t>
            </a:r>
            <a:r>
              <a:rPr lang="zh-CN" altLang="en-US" dirty="0"/>
              <a:t>和</a:t>
            </a:r>
            <a:r>
              <a:rPr lang="en-US" altLang="zh-CN" dirty="0"/>
              <a:t>C2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因此，无论分析高频、低频，都是有你没我，永不见面。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拆分，表达式一定得是乘法关系，才能满足串联，也就能利用串联关系结论。</a:t>
            </a:r>
            <a:endParaRPr lang="en-US" altLang="zh-CN" dirty="0"/>
          </a:p>
          <a:p>
            <a:r>
              <a:rPr lang="zh-CN" altLang="en-US" dirty="0"/>
              <a:t>完成了拆分，剩下的就是利用原先有的变形结论，肉眼都能看出来。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学时</a:t>
            </a:r>
            <a:r>
              <a:rPr lang="en-US" altLang="zh-CN" dirty="0"/>
              <a:t>16</a:t>
            </a:r>
            <a:r>
              <a:rPr lang="zh-CN" altLang="en-US" dirty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只有一个电容，简单得出低通。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C1</a:t>
            </a:r>
            <a:r>
              <a:rPr lang="zh-CN" altLang="en-US" dirty="0"/>
              <a:t>和</a:t>
            </a:r>
            <a:r>
              <a:rPr lang="en-US" altLang="zh-CN" dirty="0"/>
              <a:t>CE</a:t>
            </a:r>
            <a:r>
              <a:rPr lang="zh-CN" altLang="en-US" dirty="0"/>
              <a:t>，是影响</a:t>
            </a:r>
            <a:r>
              <a:rPr lang="en-US" altLang="zh-CN" dirty="0" err="1"/>
              <a:t>ib</a:t>
            </a:r>
            <a:r>
              <a:rPr lang="zh-CN" altLang="en-US" dirty="0"/>
              <a:t>的。</a:t>
            </a:r>
            <a:r>
              <a:rPr lang="en-US" altLang="zh-CN" dirty="0"/>
              <a:t>fL1</a:t>
            </a:r>
            <a:endParaRPr lang="en-US" altLang="zh-CN" dirty="0"/>
          </a:p>
          <a:p>
            <a:r>
              <a:rPr lang="en-US" altLang="zh-CN" dirty="0"/>
              <a:t>C2</a:t>
            </a:r>
            <a:r>
              <a:rPr lang="zh-CN" altLang="en-US" dirty="0"/>
              <a:t>，是影响</a:t>
            </a:r>
            <a:r>
              <a:rPr lang="en-US" altLang="zh-CN" dirty="0" err="1"/>
              <a:t>uo</a:t>
            </a:r>
            <a:r>
              <a:rPr lang="zh-CN" altLang="en-US" dirty="0"/>
              <a:t>的。</a:t>
            </a:r>
            <a:r>
              <a:rPr lang="en-US" altLang="zh-CN" dirty="0"/>
              <a:t>fL3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RB</a:t>
            </a:r>
            <a:r>
              <a:rPr lang="zh-CN" altLang="en-US" dirty="0"/>
              <a:t>很大，摘除很合理。关键是</a:t>
            </a:r>
            <a:r>
              <a:rPr lang="en-US" altLang="zh-CN" dirty="0"/>
              <a:t>RE</a:t>
            </a:r>
            <a:r>
              <a:rPr lang="zh-CN" altLang="en-US" dirty="0"/>
              <a:t>为什么能被摘除。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第一次课结束。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CN" sz="5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CN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CN" sz="4800">
                <a:solidFill>
                  <a:srgbClr val="D247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3.png"/><Relationship Id="rId3" Type="http://schemas.openxmlformats.org/officeDocument/2006/relationships/image" Target="../media/image174.png"/><Relationship Id="rId2" Type="http://schemas.openxmlformats.org/officeDocument/2006/relationships/image" Target="../media/image172.png"/><Relationship Id="rId1" Type="http://schemas.openxmlformats.org/officeDocument/2006/relationships/image" Target="../media/image19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0.pn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image" Target="../media/image18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8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8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89.png"/><Relationship Id="rId1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77.png"/><Relationship Id="rId3" Type="http://schemas.openxmlformats.org/officeDocument/2006/relationships/image" Target="../media/image90.png"/><Relationship Id="rId2" Type="http://schemas.openxmlformats.org/officeDocument/2006/relationships/image" Target="../media/image28.png"/><Relationship Id="rId1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77.png"/><Relationship Id="rId1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8.emf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emf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emf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emf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125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5.png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image" Target="../media/image15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8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5.png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1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1" Type="http://schemas.openxmlformats.org/officeDocument/2006/relationships/image" Target="../media/image18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1" Type="http://schemas.openxmlformats.org/officeDocument/2006/relationships/image" Target="../media/image183.png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6.png"/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新模电授课</a:t>
            </a:r>
            <a:r>
              <a:rPr lang="en-US" altLang="zh-CN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——Part2a</a:t>
            </a:r>
            <a:endParaRPr lang="zh-CN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西安交通大学 杨建国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2"/>
    </mc:Choice>
    <mc:Fallback>
      <p:transition spd="slow" advTm="50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场效应管的伏安特性和状态判断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JFET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特性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特性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状态判断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第三环节，高通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前述的变形电路，高通。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0060" y="222250"/>
            <a:ext cx="5257800" cy="438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26" y="4060424"/>
            <a:ext cx="3483274" cy="23221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11" y="4726896"/>
            <a:ext cx="3458677" cy="21311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81" y="2527884"/>
            <a:ext cx="6310779" cy="105605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最终结论，下限截止频率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6484" y="3443134"/>
            <a:ext cx="8101245" cy="125078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高频段分析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得出上限截止频率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fH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45" y="1506283"/>
            <a:ext cx="3992425" cy="24376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68" y="3556000"/>
            <a:ext cx="8812732" cy="330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132" y="1831054"/>
            <a:ext cx="4524375" cy="140017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5577" y="179967"/>
            <a:ext cx="7596823" cy="66780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6400" y="467360"/>
            <a:ext cx="308864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前面的，是</a:t>
            </a:r>
            <a:r>
              <a:rPr lang="en-US" altLang="zh-CN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电阻结构，简单。</a:t>
            </a:r>
            <a:endParaRPr lang="en-US" altLang="zh-CN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现在，来个复杂的。</a:t>
            </a:r>
            <a:endParaRPr lang="zh-CN" altLang="en-US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4260" y="253448"/>
            <a:ext cx="9215980" cy="531423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7360" y="416560"/>
            <a:ext cx="204216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还将其向输入回路</a:t>
            </a:r>
            <a:r>
              <a:rPr lang="en-US" altLang="zh-CN" sz="40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fL1</a:t>
            </a:r>
            <a:r>
              <a:rPr lang="zh-CN" altLang="en-US" sz="40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、输出回路</a:t>
            </a:r>
            <a:r>
              <a:rPr lang="en-US" altLang="zh-CN" sz="40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fL3</a:t>
            </a:r>
            <a:r>
              <a:rPr lang="zh-CN" altLang="en-US" sz="40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演变。</a:t>
            </a:r>
            <a:endParaRPr lang="en-US" altLang="zh-CN" sz="4000" dirty="0">
              <a:solidFill>
                <a:srgbClr val="C00000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必须适当简化电路。</a:t>
            </a:r>
            <a:endParaRPr lang="zh-CN" altLang="en-US" sz="4000" dirty="0">
              <a:solidFill>
                <a:srgbClr val="C00000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3322" y="85457"/>
            <a:ext cx="7616223" cy="66771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3986" y="441434"/>
            <a:ext cx="33317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中频段</a:t>
            </a:r>
            <a:r>
              <a:rPr lang="en-US" altLang="zh-CN" sz="24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r>
              <a:rPr lang="en-US" altLang="zh-CN" sz="24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ui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/(1256+2020)=</a:t>
            </a:r>
            <a:r>
              <a:rPr lang="en-US" altLang="zh-CN" sz="24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ui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/3276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无论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，只要随频率降低，产生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3276ohm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的容抗，就产生了下限截止频率，分析结束。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即便没有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C1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并联，只要产生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3276/101=32ohm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，分析即告结束。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此时，显然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RE=1000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没有发挥作用。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因此，可以将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摘除。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942" y="301507"/>
            <a:ext cx="11537403" cy="49180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4" y="5475985"/>
            <a:ext cx="7244090" cy="129374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729" y="5640104"/>
            <a:ext cx="4114471" cy="96550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课程一半结束，留下一些问题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11123594" cy="467099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）晶体管在倒置状态下，能否实现有效放大？可否用实验证明。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10V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供电，单晶体管任选，输出幅度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3V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以上，放大倍数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倍以上，谋求输出失真度最小。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）共基极、共集电极放大电路的频率特性分析。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）场效应管放大电路的频率特性分析。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）场效应管差动放大电路的频率特性分析。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7040" y="1137920"/>
            <a:ext cx="8209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PART2</a:t>
            </a:r>
            <a:r>
              <a:rPr lang="zh-CN" altLang="en-US" sz="9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结束，请继续</a:t>
            </a:r>
            <a:r>
              <a:rPr lang="en-US" altLang="zh-CN" sz="9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PART3</a:t>
            </a:r>
            <a:endParaRPr lang="en-US" altLang="zh-CN" sz="96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9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Thank you</a:t>
            </a:r>
            <a:endParaRPr lang="zh-CN" altLang="en-US" sz="96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沟道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JFET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的转移特性和输出特性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演示</a:t>
            </a:r>
            <a:r>
              <a:rPr lang="en-US" altLang="zh-CN"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038" y="1409545"/>
            <a:ext cx="9329945" cy="53425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5" y="1825625"/>
            <a:ext cx="2828925" cy="704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322" y="1564101"/>
            <a:ext cx="3717870" cy="5602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977" y="2005392"/>
            <a:ext cx="3026524" cy="28472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542581" y="2323651"/>
                <a:ext cx="456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𝐷𝑆𝑆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581" y="2323651"/>
                <a:ext cx="456151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21" t="-67" r="-5399" b="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5493835" y="3254332"/>
            <a:ext cx="461665" cy="9214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恒流区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63002" y="4376437"/>
            <a:ext cx="461665" cy="9214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恒流区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93068" y="5229560"/>
            <a:ext cx="461665" cy="9214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恒流区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81782" y="2786255"/>
            <a:ext cx="461665" cy="13895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可变电阻区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778291" y="3933727"/>
            <a:ext cx="461665" cy="13895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可变电阻区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467640" y="2061991"/>
            <a:ext cx="164233" cy="6530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5413958" y="2074367"/>
            <a:ext cx="40775" cy="17009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287" y="652462"/>
            <a:ext cx="10639425" cy="555307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3" y="2449080"/>
            <a:ext cx="2828925" cy="704850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617" y="795174"/>
            <a:ext cx="3717870" cy="560227"/>
          </a:xfrm>
          <a:prstGeom prst="rect">
            <a:avLst/>
          </a:prstGeom>
        </p:spPr>
      </p:pic>
      <p:cxnSp>
        <p:nvCxnSpPr>
          <p:cNvPr id="64" name="直接箭头连接符 63"/>
          <p:cNvCxnSpPr/>
          <p:nvPr/>
        </p:nvCxnSpPr>
        <p:spPr>
          <a:xfrm>
            <a:off x="5860768" y="1355401"/>
            <a:ext cx="727068" cy="4318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6587836" y="3153930"/>
            <a:ext cx="461665" cy="9214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恒流区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993469" y="2225139"/>
            <a:ext cx="461665" cy="13895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可变电阻区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741" y="687847"/>
            <a:ext cx="4958511" cy="4545302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498442" y="1159414"/>
            <a:ext cx="2227616" cy="3528266"/>
            <a:chOff x="38100" y="-79874"/>
            <a:chExt cx="876301" cy="2374854"/>
          </a:xfrm>
        </p:grpSpPr>
        <p:sp>
          <p:nvSpPr>
            <p:cNvPr id="12" name="矩形 11"/>
            <p:cNvSpPr/>
            <p:nvPr/>
          </p:nvSpPr>
          <p:spPr>
            <a:xfrm>
              <a:off x="391886" y="283029"/>
              <a:ext cx="391886" cy="1524000"/>
            </a:xfrm>
            <a:prstGeom prst="rect">
              <a:avLst/>
            </a:prstGeom>
            <a:solidFill>
              <a:schemeClr val="accent4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571500" y="0"/>
              <a:ext cx="0" cy="264795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/>
            <p:cNvSpPr/>
            <p:nvPr/>
          </p:nvSpPr>
          <p:spPr>
            <a:xfrm>
              <a:off x="391886" y="772886"/>
              <a:ext cx="127139" cy="491478"/>
            </a:xfrm>
            <a:custGeom>
              <a:avLst/>
              <a:gdLst>
                <a:gd name="connsiteX0" fmla="*/ 0 w 125227"/>
                <a:gd name="connsiteY0" fmla="*/ 0 h 473528"/>
                <a:gd name="connsiteX1" fmla="*/ 125186 w 125227"/>
                <a:gd name="connsiteY1" fmla="*/ 255814 h 473528"/>
                <a:gd name="connsiteX2" fmla="*/ 10886 w 125227"/>
                <a:gd name="connsiteY2" fmla="*/ 473528 h 473528"/>
                <a:gd name="connsiteX0-1" fmla="*/ 1539 w 126766"/>
                <a:gd name="connsiteY0-2" fmla="*/ 0 h 486842"/>
                <a:gd name="connsiteX1-3" fmla="*/ 126725 w 126766"/>
                <a:gd name="connsiteY1-4" fmla="*/ 255814 h 486842"/>
                <a:gd name="connsiteX2-5" fmla="*/ 12425 w 126766"/>
                <a:gd name="connsiteY2-6" fmla="*/ 473528 h 486842"/>
                <a:gd name="connsiteX3" fmla="*/ 1539 w 126766"/>
                <a:gd name="connsiteY3" fmla="*/ 462643 h 486842"/>
                <a:gd name="connsiteX0-7" fmla="*/ 2315 w 127542"/>
                <a:gd name="connsiteY0-8" fmla="*/ 16754 h 491915"/>
                <a:gd name="connsiteX1-9" fmla="*/ 127501 w 127542"/>
                <a:gd name="connsiteY1-10" fmla="*/ 272568 h 491915"/>
                <a:gd name="connsiteX2-11" fmla="*/ 13201 w 127542"/>
                <a:gd name="connsiteY2-12" fmla="*/ 490282 h 491915"/>
                <a:gd name="connsiteX3-13" fmla="*/ 776 w 127542"/>
                <a:gd name="connsiteY3-14" fmla="*/ 0 h 4919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</a:cxnLst>
              <a:rect l="l" t="t" r="r" b="b"/>
              <a:pathLst>
                <a:path w="127542" h="491915">
                  <a:moveTo>
                    <a:pt x="2315" y="16754"/>
                  </a:moveTo>
                  <a:cubicBezTo>
                    <a:pt x="64001" y="105200"/>
                    <a:pt x="125687" y="193647"/>
                    <a:pt x="127501" y="272568"/>
                  </a:cubicBezTo>
                  <a:cubicBezTo>
                    <a:pt x="129315" y="351489"/>
                    <a:pt x="71258" y="420885"/>
                    <a:pt x="13201" y="490282"/>
                  </a:cubicBezTo>
                  <a:cubicBezTo>
                    <a:pt x="-7663" y="524753"/>
                    <a:pt x="3044" y="2268"/>
                    <a:pt x="776" y="0"/>
                  </a:cubicBezTo>
                </a:path>
              </a:pathLst>
            </a:custGeom>
            <a:solidFill>
              <a:schemeClr val="bg1"/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06829" y="870857"/>
              <a:ext cx="217715" cy="331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6" name="箭头: 燕尾形 15"/>
            <p:cNvSpPr/>
            <p:nvPr/>
          </p:nvSpPr>
          <p:spPr>
            <a:xfrm>
              <a:off x="38100" y="903514"/>
              <a:ext cx="456656" cy="250371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587829" y="1817914"/>
              <a:ext cx="0" cy="264795"/>
            </a:xfrm>
            <a:prstGeom prst="straightConnector1">
              <a:avLst/>
            </a:prstGeom>
            <a:ln w="412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 Box 34"/>
            <p:cNvSpPr txBox="1">
              <a:spLocks noChangeArrowheads="1"/>
            </p:cNvSpPr>
            <p:nvPr/>
          </p:nvSpPr>
          <p:spPr bwMode="auto">
            <a:xfrm>
              <a:off x="653144" y="1870437"/>
              <a:ext cx="261257" cy="424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2400" i="1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sz="2400" kern="100" baseline="-250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</a:t>
              </a:r>
              <a:endParaRPr lang="zh-CN" sz="2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34"/>
            <p:cNvSpPr txBox="1">
              <a:spLocks noChangeArrowheads="1"/>
            </p:cNvSpPr>
            <p:nvPr/>
          </p:nvSpPr>
          <p:spPr bwMode="auto">
            <a:xfrm>
              <a:off x="57358" y="1028699"/>
              <a:ext cx="315414" cy="424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2400" i="1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</a:t>
              </a:r>
              <a:r>
                <a:rPr lang="en-US" sz="2400" kern="100" baseline="-250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GS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34"/>
            <p:cNvSpPr txBox="1">
              <a:spLocks noChangeArrowheads="1"/>
            </p:cNvSpPr>
            <p:nvPr/>
          </p:nvSpPr>
          <p:spPr bwMode="auto">
            <a:xfrm>
              <a:off x="653144" y="-79874"/>
              <a:ext cx="261257" cy="424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/>
                </a14:hiddenEffects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l">
                <a:spcAft>
                  <a:spcPts val="0"/>
                </a:spcAft>
              </a:pPr>
              <a:r>
                <a:rPr lang="en-US" sz="2400" i="1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r>
                <a:rPr lang="en-US" sz="2400" kern="100" baseline="-250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737755" y="5527964"/>
            <a:ext cx="4748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BJT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管，</a:t>
            </a:r>
            <a:r>
              <a:rPr lang="en-US" altLang="zh-CN" sz="28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</a:t>
            </a:r>
            <a:r>
              <a:rPr lang="en-US" altLang="zh-CN" sz="28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iC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，流控型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24162" y="5527964"/>
            <a:ext cx="521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管，</a:t>
            </a:r>
            <a:r>
              <a:rPr lang="en-US" altLang="zh-CN" sz="28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uGS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控制</a:t>
            </a:r>
            <a:r>
              <a:rPr lang="en-US" altLang="zh-CN" sz="28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iD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，压控型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状态判断依据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——JFET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200" y="1825625"/>
            <a:ext cx="11652800" cy="36949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" y="200025"/>
            <a:ext cx="10010775" cy="6457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32960" y="386080"/>
            <a:ext cx="31699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rgbClr val="FF0000"/>
                </a:solidFill>
              </a:rPr>
              <a:t>U</a:t>
            </a:r>
            <a:r>
              <a:rPr lang="en-US" altLang="zh-CN" sz="2000" dirty="0">
                <a:solidFill>
                  <a:srgbClr val="FF0000"/>
                </a:solidFill>
              </a:rPr>
              <a:t>GSOFF</a:t>
            </a:r>
            <a:r>
              <a:rPr lang="en-US" altLang="zh-CN" sz="3200" dirty="0">
                <a:solidFill>
                  <a:srgbClr val="FF0000"/>
                </a:solidFill>
              </a:rPr>
              <a:t>=-2.07V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2960" y="970855"/>
            <a:ext cx="31699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DSS</a:t>
            </a:r>
            <a:r>
              <a:rPr lang="en-US" altLang="zh-CN" sz="3200" dirty="0">
                <a:solidFill>
                  <a:srgbClr val="FF0000"/>
                </a:solidFill>
              </a:rPr>
              <a:t>=1.6mA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190500"/>
            <a:ext cx="10477500" cy="6477000"/>
          </a:xfrm>
          <a:prstGeom prst="rect">
            <a:avLst/>
          </a:prstGeom>
        </p:spPr>
      </p:pic>
      <p:sp>
        <p:nvSpPr>
          <p:cNvPr id="3" name="任意多边形 2"/>
          <p:cNvSpPr/>
          <p:nvPr/>
        </p:nvSpPr>
        <p:spPr>
          <a:xfrm>
            <a:off x="6116320" y="3434080"/>
            <a:ext cx="568960" cy="579120"/>
          </a:xfrm>
          <a:custGeom>
            <a:avLst/>
            <a:gdLst>
              <a:gd name="connsiteX0" fmla="*/ 558800 w 558800"/>
              <a:gd name="connsiteY0" fmla="*/ 0 h 579120"/>
              <a:gd name="connsiteX1" fmla="*/ 0 w 558800"/>
              <a:gd name="connsiteY1" fmla="*/ 0 h 579120"/>
              <a:gd name="connsiteX2" fmla="*/ 0 w 558800"/>
              <a:gd name="connsiteY2" fmla="*/ 57912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800" h="579120">
                <a:moveTo>
                  <a:pt x="558800" y="0"/>
                </a:moveTo>
                <a:lnTo>
                  <a:pt x="0" y="0"/>
                </a:lnTo>
                <a:lnTo>
                  <a:pt x="0" y="579120"/>
                </a:lnTo>
              </a:path>
            </a:pathLst>
          </a:cu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29760" y="284480"/>
            <a:ext cx="31699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rgbClr val="FF0000"/>
                </a:solidFill>
              </a:rPr>
              <a:t>U</a:t>
            </a:r>
            <a:r>
              <a:rPr lang="en-US" altLang="zh-CN" sz="2000" dirty="0">
                <a:solidFill>
                  <a:srgbClr val="FF0000"/>
                </a:solidFill>
              </a:rPr>
              <a:t>GSOFF</a:t>
            </a:r>
            <a:r>
              <a:rPr lang="en-US" altLang="zh-CN" sz="3200" dirty="0">
                <a:solidFill>
                  <a:srgbClr val="FF0000"/>
                </a:solidFill>
              </a:rPr>
              <a:t>=-2.07V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9760" y="963235"/>
            <a:ext cx="316992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solidFill>
                  <a:srgbClr val="FF0000"/>
                </a:solidFill>
              </a:rPr>
              <a:t>I</a:t>
            </a:r>
            <a:r>
              <a:rPr lang="en-US" altLang="zh-CN" sz="2000" dirty="0">
                <a:solidFill>
                  <a:srgbClr val="FF0000"/>
                </a:solidFill>
              </a:rPr>
              <a:t>DSS</a:t>
            </a:r>
            <a:r>
              <a:rPr lang="en-US" altLang="zh-CN" sz="3200" dirty="0">
                <a:solidFill>
                  <a:srgbClr val="FF0000"/>
                </a:solidFill>
              </a:rPr>
              <a:t>=1.6mA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沟道增强型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的转移特性和输出特性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763" y="1423909"/>
            <a:ext cx="9235316" cy="52531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056" y="2075102"/>
            <a:ext cx="2733675" cy="44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861" y="1692845"/>
            <a:ext cx="2724150" cy="476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76080" y="2169095"/>
            <a:ext cx="25196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</a:t>
            </a:r>
            <a:r>
              <a:rPr lang="zh-CN" altLang="en-US" sz="2800" dirty="0"/>
              <a:t>沟道耗尽型与增强型的唯一区别：</a:t>
            </a:r>
            <a:endParaRPr lang="en-US" altLang="zh-CN" sz="2800" dirty="0"/>
          </a:p>
          <a:p>
            <a:r>
              <a:rPr lang="en-US" altLang="zh-CN" sz="2800" dirty="0"/>
              <a:t>U</a:t>
            </a:r>
            <a:r>
              <a:rPr lang="en-US" altLang="zh-CN" sz="2000" dirty="0"/>
              <a:t>GSTH</a:t>
            </a:r>
            <a:r>
              <a:rPr lang="zh-CN" altLang="en-US" sz="2800" dirty="0"/>
              <a:t>小于</a:t>
            </a:r>
            <a:r>
              <a:rPr lang="en-US" altLang="zh-CN" sz="2800" dirty="0"/>
              <a:t>0V</a:t>
            </a:r>
            <a:r>
              <a:rPr lang="zh-CN" altLang="en-US" sz="2800" dirty="0"/>
              <a:t>。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MOSFET</a:t>
            </a:r>
            <a:r>
              <a:rPr lang="zh-CN" altLang="en-US" dirty="0"/>
              <a:t>状态判断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34" y="1825625"/>
            <a:ext cx="11253412" cy="402399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场效应管的静态（偏置）电路和信号耦合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电阻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JFET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电阻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场效应晶体管的工作原理及放大电路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静态电路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1——3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电阻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8454" y="1459865"/>
            <a:ext cx="9921326" cy="47920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66557"/>
            <a:ext cx="2276475" cy="619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2346642"/>
            <a:ext cx="313372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247" y="1593753"/>
            <a:ext cx="6015673" cy="6483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985" y="182880"/>
            <a:ext cx="3485896" cy="5730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" y="2808208"/>
            <a:ext cx="7551738" cy="21623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静态电路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3514" y="1528763"/>
            <a:ext cx="7077075" cy="4648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765" y="706065"/>
            <a:ext cx="7648575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567706"/>
            <a:ext cx="4495800" cy="428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38201" y="3230592"/>
                <a:ext cx="2622385" cy="599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𝐷𝑄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𝐷𝑆𝑆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𝐺𝑆𝑄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𝑂𝐹𝐹</m:t>
                                      </m:r>
                                    </m:e>
                                  </m:d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3230592"/>
                <a:ext cx="2622385" cy="599138"/>
              </a:xfrm>
              <a:prstGeom prst="rect">
                <a:avLst/>
              </a:prstGeom>
              <a:blipFill rotWithShape="1">
                <a:blip r:embed="rId4"/>
                <a:stretch>
                  <a:fillRect t="-58" r="-1096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34" y="5751886"/>
            <a:ext cx="10029825" cy="35242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0600" y="1464656"/>
            <a:ext cx="6384519" cy="100982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联立两个方程求解：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x=</a:t>
            </a:r>
            <a:r>
              <a:rPr lang="en-US" altLang="zh-CN" sz="24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GSQ</a:t>
            </a:r>
            <a:r>
              <a:rPr lang="en-US" altLang="zh-CN" sz="24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,y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=I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DSQ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1041437"/>
            <a:ext cx="9367520" cy="5691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2080" y="386080"/>
            <a:ext cx="9692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前述电路，称为自给偏压式。图解法，进一步加深理解。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6400" y="2194560"/>
            <a:ext cx="1341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先回顾两部件图解法。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457" y="2318693"/>
            <a:ext cx="3253423" cy="2919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02" y="0"/>
            <a:ext cx="6845617" cy="6733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97280" y="853440"/>
            <a:ext cx="1341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0V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两部件。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950720" y="1818640"/>
            <a:ext cx="426720" cy="5000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767840" y="1829733"/>
            <a:ext cx="1591151" cy="23460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82880" y="5237499"/>
            <a:ext cx="49479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1)120</a:t>
            </a:r>
            <a:r>
              <a:rPr lang="el-GR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怎么得到？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）两个交点。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）更换电阻，产生新交点。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静态电路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1120" y="1842425"/>
            <a:ext cx="8157005" cy="43272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51" y="2442384"/>
            <a:ext cx="3428479" cy="8258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30" y="145878"/>
            <a:ext cx="3381375" cy="457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226" y="701395"/>
            <a:ext cx="5474503" cy="4396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" y="3434411"/>
            <a:ext cx="3181350" cy="914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1" y="1570585"/>
            <a:ext cx="6070599" cy="9309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84" y="4535651"/>
            <a:ext cx="571500" cy="314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184" y="4462338"/>
            <a:ext cx="1076325" cy="4572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1" y="6144832"/>
            <a:ext cx="899160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4453" y="160855"/>
            <a:ext cx="7616508" cy="66971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040" y="1549419"/>
            <a:ext cx="295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1)RS=40</a:t>
            </a:r>
            <a:r>
              <a:rPr lang="el-GR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7040" y="2524779"/>
            <a:ext cx="3647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2)RS=40</a:t>
            </a:r>
            <a:r>
              <a:rPr lang="el-GR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,UGQ=3V?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641763" y="942168"/>
                <a:ext cx="8908473" cy="4629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FET</a:t>
                </a:r>
                <a:r>
                  <a:rPr lang="zh-CN" altLang="en-US" sz="36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电路静态求解的核心</a:t>
                </a:r>
                <a:endParaRPr lang="en-US" altLang="zh-CN" sz="36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l"/>
                <a:endParaRPr lang="en-US" altLang="zh-CN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l"/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）以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𝑥</m:t>
                    </m:r>
                    <m:r>
                      <a:rPr lang="en-US" altLang="zh-CN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𝐺𝑆𝑄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;  </m:t>
                    </m:r>
                    <m:r>
                      <a:rPr lang="en-US" altLang="zh-CN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𝑦</m:t>
                    </m:r>
                    <m:r>
                      <a:rPr lang="en-US" altLang="zh-CN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𝐷𝑄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为两个未知量。</a:t>
                </a:r>
                <a:endParaRPr lang="en-US" altLang="zh-CN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l"/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）列出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FET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的伏安特性方程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——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平方表达式。</a:t>
                </a:r>
                <a:endParaRPr lang="en-US" altLang="zh-CN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l"/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）列出外电路方程</a:t>
                </a:r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——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一次表达式。</a:t>
                </a:r>
                <a:endParaRPr lang="en-US" altLang="zh-CN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l"/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4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）联立求解两个未知量，取合理值。</a:t>
                </a:r>
                <a:endParaRPr lang="en-US" altLang="zh-CN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l"/>
                <a:endParaRPr lang="en-US" altLang="zh-CN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pPr algn="l"/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5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）算出分界电压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𝐷𝑆</m:t>
                        </m:r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_</m:t>
                        </m:r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𝑑𝑣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6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）根据前述求解，算出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𝐷𝑆</m:t>
                        </m:r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7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</a:t>
                </a:r>
                <a:r>
                  <a:rPr lang="en-US" altLang="zh-CN" sz="2800" dirty="0">
                    <a:solidFill>
                      <a:srgbClr val="C00000"/>
                    </a:solidFill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𝐷𝑆</m:t>
                        </m:r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𝑄</m:t>
                        </m:r>
                      </m:sub>
                    </m:sSub>
                    <m:r>
                      <a:rPr lang="en-US" altLang="zh-CN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ea typeface="华文中宋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𝐷𝑆</m:t>
                        </m:r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_</m:t>
                        </m:r>
                        <m:r>
                          <a:rPr lang="en-US" altLang="zh-CN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𝑑𝑣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，则为恒流区。可进行动态。</a:t>
                </a:r>
                <a:endParaRPr lang="en-US" altLang="zh-CN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63" y="942168"/>
                <a:ext cx="8908473" cy="4629985"/>
              </a:xfrm>
              <a:prstGeom prst="rect">
                <a:avLst/>
              </a:prstGeom>
              <a:blipFill rotWithShape="1">
                <a:blip r:embed="rId1"/>
                <a:stretch>
                  <a:fillRect l="-3" t="-10" r="4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场效应管的动态模型和动态分析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动态模型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动态分析（放大倍数，输入输出电阻）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的微变动态等效模型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与类型无关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271" y="1970487"/>
            <a:ext cx="8816125" cy="47757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6" y="3786602"/>
            <a:ext cx="5514975" cy="714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54" y="1382712"/>
            <a:ext cx="7572375" cy="885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场效应管的分类和管脚定义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管脚定义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7040" y="782320"/>
            <a:ext cx="940816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sz="4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放大电路的动态分析步骤：</a:t>
            </a:r>
            <a:endParaRPr lang="en-US" altLang="zh-CN" sz="4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）先求解静态，确定其工作在恒流区。</a:t>
            </a:r>
            <a:endParaRPr lang="en-US" altLang="zh-CN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）根据静态，利用前一页，求解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gm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）与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BJT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相同方法，画出动态等效图。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）与</a:t>
            </a:r>
            <a:r>
              <a:rPr lang="en-US" altLang="zh-CN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BJT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相同方法，求解三大参数。将输入和输出都写成</a:t>
            </a:r>
            <a:r>
              <a:rPr lang="en-US" altLang="zh-CN" sz="4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ugs</a:t>
            </a:r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的表达式。</a:t>
            </a:r>
            <a:endParaRPr lang="zh-CN" altLang="en-US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JFET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共源极动态分析（静态已经做完，不赘述）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5706" y="1392347"/>
            <a:ext cx="7063016" cy="44388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76" y="5831226"/>
            <a:ext cx="8448675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8342" y="3818745"/>
            <a:ext cx="6714926" cy="1315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291" y="5134217"/>
            <a:ext cx="2039313" cy="4270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145" y="286455"/>
            <a:ext cx="8628293" cy="3066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38" y="3058469"/>
            <a:ext cx="5334104" cy="3352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共漏极动态分析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4574" y="1460142"/>
            <a:ext cx="8296172" cy="46722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3" y="5535164"/>
            <a:ext cx="3467100" cy="390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99" y="6176963"/>
            <a:ext cx="672465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308" y="4634345"/>
            <a:ext cx="9369882" cy="12729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01652" y="657177"/>
            <a:ext cx="9508702" cy="3251432"/>
            <a:chOff x="1495271" y="446809"/>
            <a:chExt cx="9508702" cy="32514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271" y="575774"/>
              <a:ext cx="9201458" cy="3082581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7086600" y="446809"/>
              <a:ext cx="3917373" cy="3251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37" y="738470"/>
            <a:ext cx="5290901" cy="2979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0918" y="825156"/>
            <a:ext cx="9201458" cy="30825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85" y="4499264"/>
            <a:ext cx="6330229" cy="987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共栅极动态分析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1" y="1904323"/>
            <a:ext cx="6174312" cy="3695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35100"/>
            <a:ext cx="1495425" cy="390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002" y="1432361"/>
            <a:ext cx="1933575" cy="352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092" y="1349375"/>
            <a:ext cx="1762125" cy="476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217" y="227941"/>
            <a:ext cx="5029200" cy="3524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245" y="3980132"/>
            <a:ext cx="5848799" cy="72563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5805" y="5414304"/>
            <a:ext cx="8486775" cy="990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1442" y="4797547"/>
            <a:ext cx="2095500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举例试做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9881" y="464185"/>
            <a:ext cx="9030418" cy="59839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2N7000,2V,0.0502,</a:t>
            </a:r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求解静态和动态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106" y="1788161"/>
            <a:ext cx="9497611" cy="465965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443" y="327215"/>
            <a:ext cx="6370521" cy="31254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759286" y="859290"/>
                <a:ext cx="4323299" cy="879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𝐺𝑄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12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V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V</m:t>
                      </m:r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286" y="859290"/>
                <a:ext cx="4323299" cy="879280"/>
              </a:xfrm>
              <a:prstGeom prst="rect">
                <a:avLst/>
              </a:prstGeom>
              <a:blipFill rotWithShape="1">
                <a:blip r:embed="rId2"/>
                <a:stretch>
                  <a:fillRect l="-8" t="-15" r="-2748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993082" y="2223655"/>
                <a:ext cx="3761509" cy="553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𝐺𝑆𝑄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𝑥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𝐷𝑄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𝑦</m:t>
                    </m:r>
                  </m:oMath>
                </a14:m>
                <a:endPara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082" y="2223655"/>
                <a:ext cx="3761509" cy="553613"/>
              </a:xfrm>
              <a:prstGeom prst="rect">
                <a:avLst/>
              </a:prstGeom>
              <a:blipFill rotWithShape="1">
                <a:blip r:embed="rId3"/>
                <a:stretch>
                  <a:fillRect l="-12" t="-94" r="6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131532" y="3669262"/>
                <a:ext cx="102558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𝐹𝐸𝑇</m:t>
                      </m:r>
                      <m:r>
                        <a:rPr lang="zh-CN" alt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方程</m:t>
                      </m:r>
                      <m:r>
                        <a:rPr lang="zh-CN" altLang="en-US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：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𝐾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𝐺𝑆𝑇𝐻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0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0502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32" y="3669262"/>
                <a:ext cx="10255828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6" t="-44" r="5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297816" y="4707960"/>
                <a:ext cx="79232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1000</m:t>
                      </m:r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𝑦</m:t>
                      </m:r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50</m:t>
                      </m:r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(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50</m:t>
                      </m:r>
                      <m: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200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8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200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8</m:t>
                      </m:r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816" y="4707960"/>
                <a:ext cx="7923259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5" t="-13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3057510" y="5475490"/>
                <a:ext cx="64038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1000</m:t>
                      </m:r>
                      <m:r>
                        <a:rPr lang="en-US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50</m:t>
                      </m:r>
                      <m:r>
                        <a:rPr lang="en-US" altLang="zh-C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200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8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200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8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    (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10" y="5475490"/>
                <a:ext cx="6403869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10" t="-99" r="8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879" y="192803"/>
            <a:ext cx="6370521" cy="31254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712186" y="477120"/>
                <a:ext cx="4323299" cy="879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𝐺𝑄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12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V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V</m:t>
                      </m:r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186" y="477120"/>
                <a:ext cx="4323299" cy="879280"/>
              </a:xfrm>
              <a:prstGeom prst="rect">
                <a:avLst/>
              </a:prstGeom>
              <a:blipFill rotWithShape="1">
                <a:blip r:embed="rId2"/>
                <a:stretch>
                  <a:fillRect l="-5" t="-27" r="-275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7072218" y="1560824"/>
                <a:ext cx="4323300" cy="1415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C00000"/>
                    </a:solidFill>
                    <a:ea typeface="华文中宋" panose="02010600040101010101" pitchFamily="2" charset="-122"/>
                  </a:rPr>
                  <a:t>外电路方程：</a:t>
                </a:r>
                <a:endParaRPr lang="en-US" altLang="zh-CN" sz="2800" dirty="0">
                  <a:solidFill>
                    <a:srgbClr val="C00000"/>
                  </a:solidFill>
                  <a:ea typeface="华文中宋" panose="0201060004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𝐺𝑄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  </m:t>
                      </m:r>
                      <m:r>
                        <a:rPr lang="zh-CN" alt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即</m:t>
                      </m:r>
                    </m:oMath>
                  </m:oMathPara>
                </a14:m>
                <a:endParaRPr lang="en-US" altLang="zh-CN" sz="2800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500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;得</m:t>
                      </m:r>
                    </m:oMath>
                  </m:oMathPara>
                </a14:m>
                <a:endParaRPr lang="en-US" altLang="zh-CN" sz="2800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218" y="1560824"/>
                <a:ext cx="4323300" cy="1415387"/>
              </a:xfrm>
              <a:prstGeom prst="rect">
                <a:avLst/>
              </a:prstGeom>
              <a:blipFill rotWithShape="1">
                <a:blip r:embed="rId3"/>
                <a:stretch>
                  <a:fillRect l="-5" t="-44" r="10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287218" y="4036410"/>
                <a:ext cx="56175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50</m:t>
                      </m:r>
                      <m:r>
                        <a:rPr lang="en-US" altLang="zh-CN" sz="28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200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8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200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8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18" y="4036410"/>
                <a:ext cx="5617563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8" t="-67" r="3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4083934" y="4462237"/>
                <a:ext cx="47899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50</m:t>
                      </m:r>
                      <m:r>
                        <a:rPr lang="en-US" altLang="zh-CN" sz="28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r>
                        <a:rPr lang="en-US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98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8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192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8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934" y="4462237"/>
                <a:ext cx="4789901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5" t="-18" r="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9373255" y="3996372"/>
                <a:ext cx="17976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263</m:t>
                      </m:r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255" y="3996372"/>
                <a:ext cx="1797608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1" t="-74" r="-7633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9373255" y="4481053"/>
                <a:ext cx="18058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697</m:t>
                      </m:r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255" y="4481053"/>
                <a:ext cx="1805879" cy="430887"/>
              </a:xfrm>
              <a:prstGeom prst="rect">
                <a:avLst/>
              </a:prstGeom>
              <a:blipFill rotWithShape="1">
                <a:blip r:embed="rId7"/>
                <a:stretch>
                  <a:fillRect l="-1" t="-114" r="-7351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4288503" y="5128420"/>
                <a:ext cx="46817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474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</m:t>
                      </m:r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503" y="5128420"/>
                <a:ext cx="4681794" cy="523220"/>
              </a:xfrm>
              <a:prstGeom prst="rect">
                <a:avLst/>
              </a:prstGeom>
              <a:blipFill rotWithShape="1">
                <a:blip r:embed="rId8"/>
                <a:stretch>
                  <a:fillRect l="-7" t="-31" r="6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36550" y="3387904"/>
                <a:ext cx="64038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1000</m:t>
                      </m:r>
                      <m:r>
                        <a:rPr lang="en-US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50</m:t>
                      </m:r>
                      <m:r>
                        <a:rPr lang="en-US" altLang="zh-C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200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8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200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8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    (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0" y="3387904"/>
                <a:ext cx="6403869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5" t="-34" r="3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7546837" y="2962077"/>
                <a:ext cx="38421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1000</m:t>
                      </m:r>
                      <m:r>
                        <a:rPr lang="en-US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(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837" y="2962077"/>
                <a:ext cx="3842142" cy="523220"/>
              </a:xfrm>
              <a:prstGeom prst="rect">
                <a:avLst/>
              </a:prstGeom>
              <a:blipFill rotWithShape="1">
                <a:blip r:embed="rId10"/>
                <a:stretch>
                  <a:fillRect l="-13" t="-84" r="-671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1509325" y="829563"/>
            <a:ext cx="598487" cy="4519613"/>
          </a:xfrm>
          <a:solidFill>
            <a:srgbClr val="FFC000">
              <a:alpha val="55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晶体管全家福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188" y="2189437"/>
            <a:ext cx="19609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晶体管 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Transistor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54002" y="450618"/>
            <a:ext cx="3825214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双极结型晶体管 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Bipolar Junction Transistor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BJT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1947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年诞生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270786" y="3230899"/>
            <a:ext cx="3825213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场效应晶体管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Field effect Transistor</a:t>
            </a:r>
            <a:endParaRPr lang="en-US" altLang="zh-CN" dirty="0"/>
          </a:p>
          <a:p>
            <a:r>
              <a:rPr lang="en-US" altLang="zh-CN" dirty="0"/>
              <a:t>FET 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667419" y="2632705"/>
            <a:ext cx="3825213" cy="9233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/>
              <a:t>结型场效应晶体管</a:t>
            </a:r>
            <a:endParaRPr lang="en-US" altLang="zh-CN" sz="1800" dirty="0"/>
          </a:p>
          <a:p>
            <a:r>
              <a:rPr lang="zh-CN" altLang="en-US" sz="1800" dirty="0"/>
              <a:t>  </a:t>
            </a:r>
            <a:r>
              <a:rPr lang="en-US" altLang="zh-CN" sz="1800" dirty="0"/>
              <a:t>Junction Field effect Transistor</a:t>
            </a:r>
            <a:endParaRPr lang="en-US" altLang="zh-CN" sz="1800" dirty="0"/>
          </a:p>
          <a:p>
            <a:r>
              <a:rPr lang="en-US" altLang="zh-CN" sz="1800" dirty="0"/>
              <a:t>JFET  1952</a:t>
            </a:r>
            <a:r>
              <a:rPr lang="zh-CN" altLang="en-US" sz="1800" dirty="0"/>
              <a:t>年诞生</a:t>
            </a:r>
            <a:endParaRPr lang="zh-CN" altLang="en-US" sz="1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654759" y="3968042"/>
            <a:ext cx="3825213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/>
              <a:t>金属氧化物半导体场效应晶体管</a:t>
            </a:r>
            <a:endParaRPr lang="en-US" altLang="zh-CN" sz="1800" dirty="0"/>
          </a:p>
          <a:p>
            <a:r>
              <a:rPr lang="en-US" altLang="zh-CN" sz="1800" dirty="0"/>
              <a:t>Metal-Oxide-Semiconductor </a:t>
            </a:r>
            <a:endParaRPr lang="en-US" altLang="zh-CN" sz="1800" dirty="0"/>
          </a:p>
          <a:p>
            <a:r>
              <a:rPr lang="en-US" altLang="zh-CN" sz="1800" dirty="0"/>
              <a:t>Field effect Transistor</a:t>
            </a:r>
            <a:endParaRPr lang="en-US" altLang="zh-CN" sz="1800" dirty="0"/>
          </a:p>
          <a:p>
            <a:r>
              <a:rPr lang="en-US" altLang="zh-CN" sz="1800" dirty="0"/>
              <a:t>MOSFET  1960</a:t>
            </a:r>
            <a:r>
              <a:rPr lang="zh-CN" altLang="en-US" sz="1800" dirty="0"/>
              <a:t>年诞生</a:t>
            </a:r>
            <a:endParaRPr lang="zh-CN" altLang="en-US" sz="1800" dirty="0"/>
          </a:p>
        </p:txBody>
      </p:sp>
      <p:sp>
        <p:nvSpPr>
          <p:cNvPr id="4" name="左大括号 3"/>
          <p:cNvSpPr/>
          <p:nvPr/>
        </p:nvSpPr>
        <p:spPr>
          <a:xfrm>
            <a:off x="1835250" y="1390650"/>
            <a:ext cx="419680" cy="2577392"/>
          </a:xfrm>
          <a:prstGeom prst="leftBrace">
            <a:avLst>
              <a:gd name="adj1" fmla="val 56918"/>
              <a:gd name="adj2" fmla="val 50000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左大括号 16"/>
          <p:cNvSpPr/>
          <p:nvPr/>
        </p:nvSpPr>
        <p:spPr>
          <a:xfrm>
            <a:off x="6235079" y="3016569"/>
            <a:ext cx="419680" cy="1555431"/>
          </a:xfrm>
          <a:prstGeom prst="leftBrace">
            <a:avLst>
              <a:gd name="adj1" fmla="val 56918"/>
              <a:gd name="adj2" fmla="val 50000"/>
            </a:avLst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6320" y="1113828"/>
            <a:ext cx="1137518" cy="13802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321" y="152616"/>
            <a:ext cx="1137518" cy="138027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969" y="1421716"/>
            <a:ext cx="2407422" cy="166765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391228" y="606317"/>
            <a:ext cx="75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NPN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17601" y="1575084"/>
            <a:ext cx="75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PNP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27708" y="1421716"/>
            <a:ext cx="1398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沟道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89364" y="1421716"/>
            <a:ext cx="1398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沟道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618" y="4961917"/>
            <a:ext cx="1449837" cy="118754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655" y="4991764"/>
            <a:ext cx="1464336" cy="118754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784" y="5005085"/>
            <a:ext cx="1478834" cy="1187541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460960" y="6119844"/>
            <a:ext cx="113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沟道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增强型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09587" y="6119844"/>
            <a:ext cx="113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沟道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增强型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731026" y="6119844"/>
            <a:ext cx="113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沟道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耗尽型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406" y="488727"/>
            <a:ext cx="4983095" cy="28344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954" y="488727"/>
            <a:ext cx="2724150" cy="476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614898" y="877848"/>
                <a:ext cx="4635884" cy="4877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𝐷𝑆</m:t>
                          </m:r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_</m:t>
                          </m:r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𝑑𝑣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𝐺𝑆𝑄</m:t>
                          </m:r>
                        </m:sub>
                      </m:sSub>
                      <m:r>
                        <a:rPr lang="en-US" altLang="zh-CN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𝐺𝑆</m:t>
                          </m:r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𝑇𝐻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0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263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V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898" y="877848"/>
                <a:ext cx="4635884" cy="487762"/>
              </a:xfrm>
              <a:prstGeom prst="rect">
                <a:avLst/>
              </a:prstGeom>
              <a:blipFill rotWithShape="1">
                <a:blip r:embed="rId3"/>
                <a:stretch>
                  <a:fillRect l="-2" t="-57" r="11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06" y="3534853"/>
            <a:ext cx="5937389" cy="29129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028783" y="1791985"/>
                <a:ext cx="5801811" cy="857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𝐷𝑆𝑄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12</m:t>
                      </m:r>
                      <m:r>
                        <a:rPr lang="en-US" altLang="zh-CN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𝐷𝑄</m:t>
                          </m:r>
                        </m:sub>
                      </m:sSub>
                      <m:d>
                        <m:dPr>
                          <m:begChr m:val="（"/>
                          <m:endChr m:val="）"/>
                          <m:ctrlPr>
                            <a:rPr lang="zh-CN" alt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华文中宋" panose="0201060004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12</m:t>
                      </m:r>
                      <m:r>
                        <a:rPr lang="en-US" altLang="zh-CN" sz="2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3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474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315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263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783" y="1791985"/>
                <a:ext cx="5801811" cy="857094"/>
              </a:xfrm>
              <a:prstGeom prst="rect">
                <a:avLst/>
              </a:prstGeom>
              <a:blipFill rotWithShape="1">
                <a:blip r:embed="rId5"/>
                <a:stretch>
                  <a:fillRect l="-2" t="-2" r="9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606656" y="3932549"/>
                <a:ext cx="4819478" cy="1966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顺手求出跨导：</a:t>
                </a:r>
                <a:endParaRPr lang="en-US" altLang="zh-CN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𝐾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𝐷𝑄</m:t>
                              </m:r>
                            </m:sub>
                          </m:sSub>
                        </m:e>
                      </m:rad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radPr>
                        <m:deg/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.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0502</m:t>
                          </m:r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003474</m:t>
                          </m:r>
                        </m:e>
                      </m:rad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02641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CN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a:rPr lang="en-US" altLang="zh-CN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656" y="3932549"/>
                <a:ext cx="4819478" cy="1966308"/>
              </a:xfrm>
              <a:prstGeom prst="rect">
                <a:avLst/>
              </a:prstGeom>
              <a:blipFill rotWithShape="1">
                <a:blip r:embed="rId6"/>
                <a:stretch>
                  <a:fillRect l="-2" t="-32" r="12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6421582" y="2649079"/>
            <a:ext cx="5004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处于恒流区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164" y="3553691"/>
            <a:ext cx="6656666" cy="23656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70" y="199371"/>
            <a:ext cx="5937389" cy="29129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410691" y="4395224"/>
                <a:ext cx="498764" cy="50917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‖"/>
                          <m:endChr m:val=""/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91" y="4395224"/>
                <a:ext cx="498764" cy="509178"/>
              </a:xfrm>
              <a:prstGeom prst="rect">
                <a:avLst/>
              </a:prstGeom>
              <a:blipFill rotWithShape="1">
                <a:blip r:embed="rId3"/>
                <a:stretch>
                  <a:fillRect l="-46" t="-76" r="-84942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6987886" y="2171700"/>
                <a:ext cx="4705904" cy="3232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𝑈𝐿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𝑔𝑠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800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华文中宋" panose="0201060004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𝑔𝑠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𝑔𝑠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altLang="zh-CN" sz="280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02641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1818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altLang="zh-CN" sz="2800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48</m:t>
                      </m:r>
                    </m:oMath>
                  </m:oMathPara>
                </a14:m>
                <a:endParaRPr lang="en-US" altLang="zh-CN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Cambria Math" panose="02040503050406030204" pitchFamily="18" charset="0"/>
                </a:endParaRPr>
              </a:p>
              <a:p>
                <a:endPara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886" y="2171700"/>
                <a:ext cx="4705904" cy="3232039"/>
              </a:xfrm>
              <a:prstGeom prst="rect">
                <a:avLst/>
              </a:prstGeom>
              <a:blipFill rotWithShape="1">
                <a:blip r:embed="rId4"/>
                <a:stretch>
                  <a:fillRect l="-7" r="6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5472544" y="5681372"/>
                <a:ext cx="1977737" cy="8785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𝐿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‖"/>
                          <m:endChr m:val=""/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1818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18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Ω</m:t>
                      </m:r>
                    </m:oMath>
                  </m:oMathPara>
                </a14:m>
                <a:endParaRPr lang="zh-CN" altLang="en-US" sz="24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44" y="5681372"/>
                <a:ext cx="1977737" cy="878510"/>
              </a:xfrm>
              <a:prstGeom prst="rect">
                <a:avLst/>
              </a:prstGeom>
              <a:blipFill rotWithShape="1">
                <a:blip r:embed="rId5"/>
                <a:stretch>
                  <a:fillRect l="-6" t="-3" r="23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37955" y="2026227"/>
            <a:ext cx="7346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2N6755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中的电路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晶体管组成的差动放大电路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差分信号的来源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单端信号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差分信号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单端信号源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10590949" cy="80084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两个端子中，只有一个端子有电压变化，另一个端子被固定接地。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664" y="2805149"/>
            <a:ext cx="3119885" cy="22500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190" y="2260705"/>
            <a:ext cx="6930736" cy="3338971"/>
          </a:xfrm>
          <a:prstGeom prst="rect">
            <a:avLst/>
          </a:prstGeom>
        </p:spPr>
      </p:pic>
      <p:sp>
        <p:nvSpPr>
          <p:cNvPr id="9" name="内容占位符 2"/>
          <p:cNvSpPr txBox="1"/>
          <p:nvPr/>
        </p:nvSpPr>
        <p:spPr>
          <a:xfrm>
            <a:off x="7946434" y="5693195"/>
            <a:ext cx="3639430" cy="800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外壳（端子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）固定接地。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8899814" y="4727864"/>
            <a:ext cx="441614" cy="11014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2"/>
          <p:cNvSpPr txBox="1"/>
          <p:nvPr/>
        </p:nvSpPr>
        <p:spPr>
          <a:xfrm>
            <a:off x="3260133" y="5693195"/>
            <a:ext cx="3639430" cy="800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内芯（端子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）信号变化。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529380" y="4597295"/>
            <a:ext cx="2323675" cy="12892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单端信号源的弊端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17" y="2384754"/>
            <a:ext cx="9817165" cy="3192768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10590949" cy="80084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空间干扰，会同时侵入信号线、地线。但是，地线并不参与后级放大。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994915" y="5701570"/>
            <a:ext cx="10590949" cy="800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结果是，单端信号源，容易受到外界干扰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不干净。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009650" y="2172361"/>
            <a:ext cx="10610302" cy="3397828"/>
            <a:chOff x="790849" y="2119745"/>
            <a:chExt cx="10610302" cy="339782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0849" y="2194560"/>
              <a:ext cx="10376535" cy="3189119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6556664" y="2119745"/>
              <a:ext cx="4844487" cy="33978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差分信号源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10358886" cy="46767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两个端子都有信号变化，一个是正，一个是负。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78219" y="2497099"/>
            <a:ext cx="1153159" cy="684531"/>
            <a:chOff x="0" y="0"/>
            <a:chExt cx="1153769" cy="684765"/>
          </a:xfrm>
        </p:grpSpPr>
        <p:sp>
          <p:nvSpPr>
            <p:cNvPr id="10" name="任意多边形 5597"/>
            <p:cNvSpPr/>
            <p:nvPr/>
          </p:nvSpPr>
          <p:spPr>
            <a:xfrm>
              <a:off x="0" y="0"/>
              <a:ext cx="577189" cy="344969"/>
            </a:xfrm>
            <a:custGeom>
              <a:avLst/>
              <a:gdLst>
                <a:gd name="connsiteX0" fmla="*/ 0 w 577189"/>
                <a:gd name="connsiteY0" fmla="*/ 343418 h 343418"/>
                <a:gd name="connsiteX1" fmla="*/ 287560 w 577189"/>
                <a:gd name="connsiteY1" fmla="*/ 0 h 343418"/>
                <a:gd name="connsiteX2" fmla="*/ 577189 w 577189"/>
                <a:gd name="connsiteY2" fmla="*/ 341349 h 34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7189" h="343418">
                  <a:moveTo>
                    <a:pt x="0" y="343418"/>
                  </a:moveTo>
                  <a:cubicBezTo>
                    <a:pt x="95681" y="171881"/>
                    <a:pt x="191362" y="345"/>
                    <a:pt x="287560" y="0"/>
                  </a:cubicBezTo>
                  <a:cubicBezTo>
                    <a:pt x="383758" y="-345"/>
                    <a:pt x="480473" y="170502"/>
                    <a:pt x="577189" y="341349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1" name="任意多边形 5598"/>
            <p:cNvSpPr/>
            <p:nvPr/>
          </p:nvSpPr>
          <p:spPr>
            <a:xfrm flipV="1">
              <a:off x="577189" y="343417"/>
              <a:ext cx="576580" cy="341348"/>
            </a:xfrm>
            <a:custGeom>
              <a:avLst/>
              <a:gdLst>
                <a:gd name="connsiteX0" fmla="*/ 0 w 577189"/>
                <a:gd name="connsiteY0" fmla="*/ 343418 h 343418"/>
                <a:gd name="connsiteX1" fmla="*/ 287560 w 577189"/>
                <a:gd name="connsiteY1" fmla="*/ 0 h 343418"/>
                <a:gd name="connsiteX2" fmla="*/ 577189 w 577189"/>
                <a:gd name="connsiteY2" fmla="*/ 341349 h 34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7189" h="343418">
                  <a:moveTo>
                    <a:pt x="0" y="343418"/>
                  </a:moveTo>
                  <a:cubicBezTo>
                    <a:pt x="95681" y="171881"/>
                    <a:pt x="191362" y="345"/>
                    <a:pt x="287560" y="0"/>
                  </a:cubicBezTo>
                  <a:cubicBezTo>
                    <a:pt x="383758" y="-345"/>
                    <a:pt x="480473" y="170502"/>
                    <a:pt x="577189" y="341349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 flipV="1">
            <a:off x="6478219" y="3359171"/>
            <a:ext cx="1153159" cy="684530"/>
            <a:chOff x="0" y="0"/>
            <a:chExt cx="1153769" cy="684765"/>
          </a:xfrm>
        </p:grpSpPr>
        <p:sp>
          <p:nvSpPr>
            <p:cNvPr id="13" name="任意多边形 5597"/>
            <p:cNvSpPr/>
            <p:nvPr/>
          </p:nvSpPr>
          <p:spPr>
            <a:xfrm>
              <a:off x="0" y="0"/>
              <a:ext cx="577189" cy="344969"/>
            </a:xfrm>
            <a:custGeom>
              <a:avLst/>
              <a:gdLst>
                <a:gd name="connsiteX0" fmla="*/ 0 w 577189"/>
                <a:gd name="connsiteY0" fmla="*/ 343418 h 343418"/>
                <a:gd name="connsiteX1" fmla="*/ 287560 w 577189"/>
                <a:gd name="connsiteY1" fmla="*/ 0 h 343418"/>
                <a:gd name="connsiteX2" fmla="*/ 577189 w 577189"/>
                <a:gd name="connsiteY2" fmla="*/ 341349 h 34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7189" h="343418">
                  <a:moveTo>
                    <a:pt x="0" y="343418"/>
                  </a:moveTo>
                  <a:cubicBezTo>
                    <a:pt x="95681" y="171881"/>
                    <a:pt x="191362" y="345"/>
                    <a:pt x="287560" y="0"/>
                  </a:cubicBezTo>
                  <a:cubicBezTo>
                    <a:pt x="383758" y="-345"/>
                    <a:pt x="480473" y="170502"/>
                    <a:pt x="577189" y="341349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4" name="任意多边形 5598"/>
            <p:cNvSpPr/>
            <p:nvPr/>
          </p:nvSpPr>
          <p:spPr>
            <a:xfrm flipV="1">
              <a:off x="577189" y="343417"/>
              <a:ext cx="576580" cy="341348"/>
            </a:xfrm>
            <a:custGeom>
              <a:avLst/>
              <a:gdLst>
                <a:gd name="connsiteX0" fmla="*/ 0 w 577189"/>
                <a:gd name="connsiteY0" fmla="*/ 343418 h 343418"/>
                <a:gd name="connsiteX1" fmla="*/ 287560 w 577189"/>
                <a:gd name="connsiteY1" fmla="*/ 0 h 343418"/>
                <a:gd name="connsiteX2" fmla="*/ 577189 w 577189"/>
                <a:gd name="connsiteY2" fmla="*/ 341349 h 34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7189" h="343418">
                  <a:moveTo>
                    <a:pt x="0" y="343418"/>
                  </a:moveTo>
                  <a:cubicBezTo>
                    <a:pt x="95681" y="171881"/>
                    <a:pt x="191362" y="345"/>
                    <a:pt x="287560" y="0"/>
                  </a:cubicBezTo>
                  <a:cubicBezTo>
                    <a:pt x="383758" y="-345"/>
                    <a:pt x="480473" y="170502"/>
                    <a:pt x="577189" y="341349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747599" y="2649411"/>
            <a:ext cx="1153159" cy="1198446"/>
            <a:chOff x="0" y="0"/>
            <a:chExt cx="1153769" cy="684765"/>
          </a:xfrm>
        </p:grpSpPr>
        <p:sp>
          <p:nvSpPr>
            <p:cNvPr id="16" name="任意多边形 5597"/>
            <p:cNvSpPr/>
            <p:nvPr/>
          </p:nvSpPr>
          <p:spPr>
            <a:xfrm>
              <a:off x="0" y="0"/>
              <a:ext cx="577189" cy="344969"/>
            </a:xfrm>
            <a:custGeom>
              <a:avLst/>
              <a:gdLst>
                <a:gd name="connsiteX0" fmla="*/ 0 w 577189"/>
                <a:gd name="connsiteY0" fmla="*/ 343418 h 343418"/>
                <a:gd name="connsiteX1" fmla="*/ 287560 w 577189"/>
                <a:gd name="connsiteY1" fmla="*/ 0 h 343418"/>
                <a:gd name="connsiteX2" fmla="*/ 577189 w 577189"/>
                <a:gd name="connsiteY2" fmla="*/ 341349 h 34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7189" h="343418">
                  <a:moveTo>
                    <a:pt x="0" y="343418"/>
                  </a:moveTo>
                  <a:cubicBezTo>
                    <a:pt x="95681" y="171881"/>
                    <a:pt x="191362" y="345"/>
                    <a:pt x="287560" y="0"/>
                  </a:cubicBezTo>
                  <a:cubicBezTo>
                    <a:pt x="383758" y="-345"/>
                    <a:pt x="480473" y="170502"/>
                    <a:pt x="577189" y="341349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7" name="任意多边形 5598"/>
            <p:cNvSpPr/>
            <p:nvPr/>
          </p:nvSpPr>
          <p:spPr>
            <a:xfrm flipV="1">
              <a:off x="577189" y="343417"/>
              <a:ext cx="576580" cy="341348"/>
            </a:xfrm>
            <a:custGeom>
              <a:avLst/>
              <a:gdLst>
                <a:gd name="connsiteX0" fmla="*/ 0 w 577189"/>
                <a:gd name="connsiteY0" fmla="*/ 343418 h 343418"/>
                <a:gd name="connsiteX1" fmla="*/ 287560 w 577189"/>
                <a:gd name="connsiteY1" fmla="*/ 0 h 343418"/>
                <a:gd name="connsiteX2" fmla="*/ 577189 w 577189"/>
                <a:gd name="connsiteY2" fmla="*/ 341349 h 34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7189" h="343418">
                  <a:moveTo>
                    <a:pt x="0" y="343418"/>
                  </a:moveTo>
                  <a:cubicBezTo>
                    <a:pt x="95681" y="171881"/>
                    <a:pt x="191362" y="345"/>
                    <a:pt x="287560" y="0"/>
                  </a:cubicBezTo>
                  <a:cubicBezTo>
                    <a:pt x="383758" y="-345"/>
                    <a:pt x="480473" y="170502"/>
                    <a:pt x="577189" y="341349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cxnSp>
        <p:nvCxnSpPr>
          <p:cNvPr id="18" name="直接箭头连接符 17"/>
          <p:cNvCxnSpPr/>
          <p:nvPr/>
        </p:nvCxnSpPr>
        <p:spPr>
          <a:xfrm flipV="1">
            <a:off x="6174358" y="2822775"/>
            <a:ext cx="1737788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190751" y="3676370"/>
            <a:ext cx="172139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8442625" y="3835569"/>
                <a:ext cx="16459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𝑆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+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𝑆</m:t>
                          </m:r>
                          <m:r>
                            <a:rPr lang="en-US" altLang="zh-CN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625" y="3835569"/>
                <a:ext cx="1645900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18" t="-39" r="-7969" b="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5458133" y="5719213"/>
                <a:ext cx="53626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纯粹</m:t>
                        </m:r>
                        <m:r>
                          <a:rPr lang="zh-CN" alt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的</m:t>
                        </m:r>
                        <m: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差分</m:t>
                        </m:r>
                        <m:r>
                          <a:rPr lang="zh-CN" altLang="en-US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信号源</m:t>
                        </m:r>
                        <m:r>
                          <a:rPr lang="zh-CN" alt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，</m:t>
                        </m:r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𝑆</m:t>
                        </m:r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+</m:t>
                        </m:r>
                      </m:sub>
                    </m:sSub>
                    <m:r>
                      <a:rPr lang="en-US" altLang="zh-CN" sz="28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𝑆</m:t>
                        </m:r>
                        <m:r>
                          <a:rPr lang="en-US" altLang="zh-CN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−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endPara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133" y="5719213"/>
                <a:ext cx="5362622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6" t="-94" r="-2480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差分信号源的普适形式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差模信号和共模信号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6"/>
            <a:ext cx="10358886" cy="86337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对于两个信号端子，两者之差，称为差模信号。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97870" y="2808493"/>
            <a:ext cx="10376535" cy="3841174"/>
            <a:chOff x="453735" y="2194560"/>
            <a:chExt cx="10376535" cy="38411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3735" y="2194560"/>
              <a:ext cx="10376535" cy="318911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04434" y="2194560"/>
              <a:ext cx="3219421" cy="3375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595570" y="4426527"/>
              <a:ext cx="4826012" cy="16092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27" y="1603760"/>
            <a:ext cx="2895600" cy="5048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853" y="2162496"/>
            <a:ext cx="3429000" cy="4286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483" y="4638035"/>
            <a:ext cx="3190875" cy="1085850"/>
          </a:xfrm>
          <a:prstGeom prst="rect">
            <a:avLst/>
          </a:prstGeom>
        </p:spPr>
      </p:pic>
      <p:sp>
        <p:nvSpPr>
          <p:cNvPr id="13" name="内容占位符 2"/>
          <p:cNvSpPr txBox="1"/>
          <p:nvPr/>
        </p:nvSpPr>
        <p:spPr>
          <a:xfrm>
            <a:off x="1003147" y="1945124"/>
            <a:ext cx="10358886" cy="863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对于两个信号端子，两者之均值，称为共模信号。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差分信号的优点（共模在哪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?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差模在哪？）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10358886" cy="4676775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672" y="1950257"/>
            <a:ext cx="1160145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10358886" cy="4676775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场效应管，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Field Effect Transistor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FET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，也称单极型晶体管。分为：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JFET(Junction FET)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，结型场效应管，分为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沟道两种，类似于双极型管中的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NPN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MOSFET(Metal-Oxide Semiconductor FET)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，金属氧化物半导体场效应管，分为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沟道两种，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沟道中，又分为增强型和耗尽型两种。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N-JET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P-JET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e-N-MOSFET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d-N-MOSFET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P-MOSFET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差动放大器雏形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657" y="204825"/>
            <a:ext cx="9908223" cy="66531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635" y="139244"/>
            <a:ext cx="10042525" cy="638601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25271" y="4400325"/>
            <a:ext cx="7457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能否做一个放大器，既放大差模信号，又抑制共模信号？</a:t>
            </a:r>
            <a:endParaRPr lang="zh-CN" altLang="en-US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5840" y="724247"/>
            <a:ext cx="7873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雏形电路：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左右两个放大器，独立放大。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左输入为：共模（噪声）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正差模信号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右输入为：共模（噪声）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负差模信号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被同时放大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看似合理，但有致命缺点。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0327" y="3199996"/>
            <a:ext cx="10827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1mV</a:t>
            </a:r>
            <a:r>
              <a:rPr lang="zh-CN" altLang="en-US" sz="2400" dirty="0"/>
              <a:t>的心电差模信号，淹没在</a:t>
            </a:r>
            <a:r>
              <a:rPr lang="en-US" altLang="zh-CN" sz="2400" dirty="0"/>
              <a:t>100mV</a:t>
            </a:r>
            <a:r>
              <a:rPr lang="zh-CN" altLang="en-US" sz="2400" dirty="0"/>
              <a:t>的</a:t>
            </a:r>
            <a:r>
              <a:rPr lang="en-US" altLang="zh-CN" sz="2400" dirty="0"/>
              <a:t>50Hz</a:t>
            </a:r>
            <a:r>
              <a:rPr lang="zh-CN" altLang="en-US" sz="2400" dirty="0"/>
              <a:t>工频共模干扰中。要是这样放大，在正负</a:t>
            </a:r>
            <a:r>
              <a:rPr lang="en-US" altLang="zh-CN" sz="2400" dirty="0"/>
              <a:t>2.5V</a:t>
            </a:r>
            <a:r>
              <a:rPr lang="zh-CN" altLang="en-US" sz="2400" dirty="0"/>
              <a:t>限制下，最多放大</a:t>
            </a:r>
            <a:r>
              <a:rPr lang="en-US" altLang="zh-CN" sz="2400" dirty="0"/>
              <a:t>25</a:t>
            </a:r>
            <a:r>
              <a:rPr lang="zh-CN" altLang="en-US" sz="2400" dirty="0"/>
              <a:t>倍，共模干扰就被电源憋死了。差模信号自然也就跟着被憋死。无法实现更高增益放大。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标准差动放大器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808480"/>
            <a:ext cx="5269424" cy="343408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共模放大倍数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差模放大倍数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含双端负载和单端负载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输入电阻和输出电阻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4160" y="457200"/>
            <a:ext cx="2540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奇妙在于：</a:t>
            </a:r>
            <a:endParaRPr lang="en-US" altLang="zh-CN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差模信号走绿色路径。</a:t>
            </a:r>
            <a:endParaRPr lang="en-US" altLang="zh-CN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共模信号走棕色路径。</a:t>
            </a:r>
            <a:endParaRPr lang="en-US" altLang="zh-CN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放大倍数就不同了。</a:t>
            </a:r>
            <a:endParaRPr lang="zh-CN" altLang="en-US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2500" y="135082"/>
            <a:ext cx="9032506" cy="6567054"/>
          </a:xfrm>
          <a:prstGeom prst="rect">
            <a:avLst/>
          </a:prstGeom>
        </p:spPr>
      </p:pic>
      <p:sp>
        <p:nvSpPr>
          <p:cNvPr id="3" name="任意多边形: 形状 2"/>
          <p:cNvSpPr/>
          <p:nvPr/>
        </p:nvSpPr>
        <p:spPr>
          <a:xfrm>
            <a:off x="4125191" y="2961409"/>
            <a:ext cx="6587836" cy="633846"/>
          </a:xfrm>
          <a:custGeom>
            <a:avLst/>
            <a:gdLst>
              <a:gd name="connsiteX0" fmla="*/ 0 w 6120245"/>
              <a:gd name="connsiteY0" fmla="*/ 623455 h 633846"/>
              <a:gd name="connsiteX1" fmla="*/ 0 w 6120245"/>
              <a:gd name="connsiteY1" fmla="*/ 0 h 633846"/>
              <a:gd name="connsiteX2" fmla="*/ 1226127 w 6120245"/>
              <a:gd name="connsiteY2" fmla="*/ 0 h 633846"/>
              <a:gd name="connsiteX3" fmla="*/ 1506682 w 6120245"/>
              <a:gd name="connsiteY3" fmla="*/ 280555 h 633846"/>
              <a:gd name="connsiteX4" fmla="*/ 4468091 w 6120245"/>
              <a:gd name="connsiteY4" fmla="*/ 280555 h 633846"/>
              <a:gd name="connsiteX5" fmla="*/ 4738254 w 6120245"/>
              <a:gd name="connsiteY5" fmla="*/ 10392 h 633846"/>
              <a:gd name="connsiteX6" fmla="*/ 6120245 w 6120245"/>
              <a:gd name="connsiteY6" fmla="*/ 10392 h 633846"/>
              <a:gd name="connsiteX7" fmla="*/ 6120245 w 6120245"/>
              <a:gd name="connsiteY7" fmla="*/ 633846 h 63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0245" h="633846">
                <a:moveTo>
                  <a:pt x="0" y="623455"/>
                </a:moveTo>
                <a:lnTo>
                  <a:pt x="0" y="0"/>
                </a:lnTo>
                <a:lnTo>
                  <a:pt x="1226127" y="0"/>
                </a:lnTo>
                <a:lnTo>
                  <a:pt x="1506682" y="280555"/>
                </a:lnTo>
                <a:lnTo>
                  <a:pt x="4468091" y="280555"/>
                </a:lnTo>
                <a:lnTo>
                  <a:pt x="4738254" y="10392"/>
                </a:lnTo>
                <a:lnTo>
                  <a:pt x="6120245" y="10392"/>
                </a:lnTo>
                <a:lnTo>
                  <a:pt x="6120245" y="633846"/>
                </a:lnTo>
              </a:path>
            </a:pathLst>
          </a:custGeom>
          <a:noFill/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623955" y="3699163"/>
            <a:ext cx="84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差模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71363" y="3883829"/>
            <a:ext cx="84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差模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460173" y="2815936"/>
            <a:ext cx="7834745" cy="2254828"/>
            <a:chOff x="3460173" y="2815936"/>
            <a:chExt cx="7834745" cy="2254828"/>
          </a:xfrm>
        </p:grpSpPr>
        <p:sp>
          <p:nvSpPr>
            <p:cNvPr id="8" name="任意多边形: 形状 7"/>
            <p:cNvSpPr/>
            <p:nvPr/>
          </p:nvSpPr>
          <p:spPr>
            <a:xfrm>
              <a:off x="3460173" y="2826327"/>
              <a:ext cx="3605645" cy="2244437"/>
            </a:xfrm>
            <a:custGeom>
              <a:avLst/>
              <a:gdLst>
                <a:gd name="connsiteX0" fmla="*/ 3605645 w 3605645"/>
                <a:gd name="connsiteY0" fmla="*/ 2171700 h 2244437"/>
                <a:gd name="connsiteX1" fmla="*/ 3605645 w 3605645"/>
                <a:gd name="connsiteY1" fmla="*/ 2244437 h 2244437"/>
                <a:gd name="connsiteX2" fmla="*/ 3605645 w 3605645"/>
                <a:gd name="connsiteY2" fmla="*/ 1891146 h 2244437"/>
                <a:gd name="connsiteX3" fmla="*/ 0 w 3605645"/>
                <a:gd name="connsiteY3" fmla="*/ 1891146 h 2244437"/>
                <a:gd name="connsiteX4" fmla="*/ 0 w 3605645"/>
                <a:gd name="connsiteY4" fmla="*/ 0 h 2244437"/>
                <a:gd name="connsiteX5" fmla="*/ 1891145 w 3605645"/>
                <a:gd name="connsiteY5" fmla="*/ 0 h 2244437"/>
                <a:gd name="connsiteX6" fmla="*/ 2337954 w 3605645"/>
                <a:gd name="connsiteY6" fmla="*/ 446809 h 2244437"/>
                <a:gd name="connsiteX7" fmla="*/ 3574472 w 3605645"/>
                <a:gd name="connsiteY7" fmla="*/ 446809 h 2244437"/>
                <a:gd name="connsiteX8" fmla="*/ 3574472 w 3605645"/>
                <a:gd name="connsiteY8" fmla="*/ 1257300 h 22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645" h="2244437">
                  <a:moveTo>
                    <a:pt x="3605645" y="2171700"/>
                  </a:moveTo>
                  <a:lnTo>
                    <a:pt x="3605645" y="2244437"/>
                  </a:lnTo>
                  <a:lnTo>
                    <a:pt x="3605645" y="1891146"/>
                  </a:lnTo>
                  <a:lnTo>
                    <a:pt x="0" y="1891146"/>
                  </a:lnTo>
                  <a:lnTo>
                    <a:pt x="0" y="0"/>
                  </a:lnTo>
                  <a:lnTo>
                    <a:pt x="1891145" y="0"/>
                  </a:lnTo>
                  <a:lnTo>
                    <a:pt x="2337954" y="446809"/>
                  </a:lnTo>
                  <a:lnTo>
                    <a:pt x="3574472" y="446809"/>
                  </a:lnTo>
                  <a:lnTo>
                    <a:pt x="3574472" y="1257300"/>
                  </a:lnTo>
                </a:path>
              </a:pathLst>
            </a:custGeom>
            <a:noFill/>
            <a:ln w="31750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 flipH="1">
              <a:off x="7408753" y="2815936"/>
              <a:ext cx="3886165" cy="2244437"/>
            </a:xfrm>
            <a:custGeom>
              <a:avLst/>
              <a:gdLst>
                <a:gd name="connsiteX0" fmla="*/ 3605645 w 3605645"/>
                <a:gd name="connsiteY0" fmla="*/ 2171700 h 2244437"/>
                <a:gd name="connsiteX1" fmla="*/ 3605645 w 3605645"/>
                <a:gd name="connsiteY1" fmla="*/ 2244437 h 2244437"/>
                <a:gd name="connsiteX2" fmla="*/ 3605645 w 3605645"/>
                <a:gd name="connsiteY2" fmla="*/ 1891146 h 2244437"/>
                <a:gd name="connsiteX3" fmla="*/ 0 w 3605645"/>
                <a:gd name="connsiteY3" fmla="*/ 1891146 h 2244437"/>
                <a:gd name="connsiteX4" fmla="*/ 0 w 3605645"/>
                <a:gd name="connsiteY4" fmla="*/ 0 h 2244437"/>
                <a:gd name="connsiteX5" fmla="*/ 1891145 w 3605645"/>
                <a:gd name="connsiteY5" fmla="*/ 0 h 2244437"/>
                <a:gd name="connsiteX6" fmla="*/ 2337954 w 3605645"/>
                <a:gd name="connsiteY6" fmla="*/ 446809 h 2244437"/>
                <a:gd name="connsiteX7" fmla="*/ 3574472 w 3605645"/>
                <a:gd name="connsiteY7" fmla="*/ 446809 h 2244437"/>
                <a:gd name="connsiteX8" fmla="*/ 3574472 w 3605645"/>
                <a:gd name="connsiteY8" fmla="*/ 1257300 h 2244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5645" h="2244437">
                  <a:moveTo>
                    <a:pt x="3605645" y="2171700"/>
                  </a:moveTo>
                  <a:lnTo>
                    <a:pt x="3605645" y="2244437"/>
                  </a:lnTo>
                  <a:lnTo>
                    <a:pt x="3605645" y="1891146"/>
                  </a:lnTo>
                  <a:lnTo>
                    <a:pt x="0" y="1891146"/>
                  </a:lnTo>
                  <a:lnTo>
                    <a:pt x="0" y="0"/>
                  </a:lnTo>
                  <a:lnTo>
                    <a:pt x="1891145" y="0"/>
                  </a:lnTo>
                  <a:lnTo>
                    <a:pt x="2337954" y="446809"/>
                  </a:lnTo>
                  <a:lnTo>
                    <a:pt x="3574472" y="446809"/>
                  </a:lnTo>
                  <a:lnTo>
                    <a:pt x="3574472" y="1257300"/>
                  </a:lnTo>
                </a:path>
              </a:pathLst>
            </a:custGeom>
            <a:noFill/>
            <a:ln w="31750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276108" y="5332452"/>
            <a:ext cx="84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共模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60500"/>
            <a:ext cx="2581275" cy="467677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RB1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左端接地。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RB2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右端接地。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求解静态很简单。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74" y="4739261"/>
            <a:ext cx="7482926" cy="4263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88" y="5205471"/>
            <a:ext cx="4532630" cy="7607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590" y="5614408"/>
            <a:ext cx="4535170" cy="10444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57" y="1022255"/>
            <a:ext cx="8340928" cy="40121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082512" y="6044582"/>
                <a:ext cx="2650982" cy="473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𝑏𝑒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0</m:t>
                    </m:r>
                    <m:r>
                      <a:rPr lang="en-US" altLang="zh-CN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华文中宋" panose="02010600040101010101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26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𝑚𝑉</m:t>
                        </m:r>
                      </m:num>
                      <m:den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55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.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67</m:t>
                        </m:r>
                        <m:r>
                          <m:rPr>
                            <m:sty m:val="p"/>
                          </m:rPr>
                          <a:rPr lang="el-GR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μ</m:t>
                        </m:r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华文中宋" panose="02010600040101010101" pitchFamily="2" charset="-122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rgbClr val="C0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=467</a:t>
                </a:r>
                <a:r>
                  <a:rPr lang="el-GR" altLang="zh-CN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Ω</a:t>
                </a:r>
                <a:endParaRPr lang="zh-CN" altLang="en-US" sz="20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512" y="6044582"/>
                <a:ext cx="2650982" cy="473656"/>
              </a:xfrm>
              <a:prstGeom prst="rect">
                <a:avLst/>
              </a:prstGeom>
              <a:blipFill rotWithShape="1">
                <a:blip r:embed="rId5"/>
                <a:stretch>
                  <a:fillRect l="-13" t="-4" r="-3202" b="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动态：共模放大倍数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60500"/>
            <a:ext cx="2581275" cy="46767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差模信号短路，保留共模信号。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83" y="2779498"/>
            <a:ext cx="4234498" cy="1430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3638"/>
            <a:ext cx="8194125" cy="7518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2" y="5971008"/>
            <a:ext cx="3821027" cy="705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181" y="184920"/>
            <a:ext cx="6448410" cy="58847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096000" y="2745584"/>
                <a:ext cx="886397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b</m:t>
                          </m:r>
                          <m: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com</m:t>
                          </m:r>
                        </m:sub>
                      </m:sSub>
                    </m:oMath>
                  </m:oMathPara>
                </a14:m>
                <a:endParaRPr lang="zh-CN" altLang="en-US" sz="2400" i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45584"/>
                <a:ext cx="886397" cy="381708"/>
              </a:xfrm>
              <a:prstGeom prst="rect">
                <a:avLst/>
              </a:prstGeom>
              <a:blipFill rotWithShape="1">
                <a:blip r:embed="rId5"/>
                <a:stretch>
                  <a:fillRect t="-125" r="-13117" b="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>
            <a:off x="5843680" y="2745584"/>
            <a:ext cx="101432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10574482" y="2837789"/>
                <a:ext cx="886397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b</m:t>
                          </m:r>
                          <m: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com</m:t>
                          </m:r>
                        </m:sub>
                      </m:sSub>
                    </m:oMath>
                  </m:oMathPara>
                </a14:m>
                <a:endParaRPr lang="zh-CN" altLang="en-US" sz="2400" i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482" y="2837789"/>
                <a:ext cx="886397" cy="381708"/>
              </a:xfrm>
              <a:prstGeom prst="rect">
                <a:avLst/>
              </a:prstGeom>
              <a:blipFill rotWithShape="1">
                <a:blip r:embed="rId5"/>
                <a:stretch>
                  <a:fillRect l="-52" t="-160" r="-13065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 flipH="1">
            <a:off x="10574482" y="2745584"/>
            <a:ext cx="109826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198483" y="1393008"/>
                <a:ext cx="1123641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o</m:t>
                          </m:r>
                          <m: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+</m:t>
                          </m:r>
                          <m: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com</m:t>
                          </m:r>
                        </m:sub>
                      </m:sSub>
                    </m:oMath>
                  </m:oMathPara>
                </a14:m>
                <a:endParaRPr lang="zh-CN" altLang="en-US" sz="2400" i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83" y="1393008"/>
                <a:ext cx="1123641" cy="381708"/>
              </a:xfrm>
              <a:prstGeom prst="rect">
                <a:avLst/>
              </a:prstGeom>
              <a:blipFill rotWithShape="1">
                <a:blip r:embed="rId6"/>
                <a:stretch>
                  <a:fillRect l="-11" t="-119" r="-10302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9079210" y="1393008"/>
                <a:ext cx="1035476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o</m:t>
                          </m:r>
                          <m:r>
                            <a:rPr lang="en-US" altLang="zh-CN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−</m:t>
                          </m:r>
                          <m: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com</m:t>
                          </m:r>
                        </m:sub>
                      </m:sSub>
                    </m:oMath>
                  </m:oMathPara>
                </a14:m>
                <a:endParaRPr lang="zh-CN" altLang="en-US" sz="2400" i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210" y="1393008"/>
                <a:ext cx="1035476" cy="381708"/>
              </a:xfrm>
              <a:prstGeom prst="rect">
                <a:avLst/>
              </a:prstGeom>
              <a:blipFill rotWithShape="1">
                <a:blip r:embed="rId7"/>
                <a:stretch>
                  <a:fillRect l="-59" t="-119" r="-15415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2734" y="470608"/>
            <a:ext cx="8763092" cy="49475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动态：差模放大倍数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495425"/>
            <a:ext cx="4267200" cy="17605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共模信号短路，保留差模信号。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沿着绿色走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5" y="4966359"/>
            <a:ext cx="3881657" cy="6750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5" y="5820366"/>
            <a:ext cx="5858065" cy="7313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183" y="5859583"/>
            <a:ext cx="4992154" cy="616481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374573" y="3065318"/>
            <a:ext cx="6515100" cy="706582"/>
            <a:chOff x="4374573" y="3065318"/>
            <a:chExt cx="6515100" cy="706582"/>
          </a:xfrm>
        </p:grpSpPr>
        <p:sp>
          <p:nvSpPr>
            <p:cNvPr id="13" name="任意多边形: 形状 12"/>
            <p:cNvSpPr/>
            <p:nvPr/>
          </p:nvSpPr>
          <p:spPr>
            <a:xfrm>
              <a:off x="4374573" y="3075709"/>
              <a:ext cx="2987426" cy="665018"/>
            </a:xfrm>
            <a:custGeom>
              <a:avLst/>
              <a:gdLst>
                <a:gd name="connsiteX0" fmla="*/ 0 w 2774372"/>
                <a:gd name="connsiteY0" fmla="*/ 665018 h 665018"/>
                <a:gd name="connsiteX1" fmla="*/ 0 w 2774372"/>
                <a:gd name="connsiteY1" fmla="*/ 0 h 665018"/>
                <a:gd name="connsiteX2" fmla="*/ 1267691 w 2774372"/>
                <a:gd name="connsiteY2" fmla="*/ 0 h 665018"/>
                <a:gd name="connsiteX3" fmla="*/ 1558636 w 2774372"/>
                <a:gd name="connsiteY3" fmla="*/ 290945 h 665018"/>
                <a:gd name="connsiteX4" fmla="*/ 2774372 w 2774372"/>
                <a:gd name="connsiteY4" fmla="*/ 290945 h 66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4372" h="665018">
                  <a:moveTo>
                    <a:pt x="0" y="665018"/>
                  </a:moveTo>
                  <a:lnTo>
                    <a:pt x="0" y="0"/>
                  </a:lnTo>
                  <a:lnTo>
                    <a:pt x="1267691" y="0"/>
                  </a:lnTo>
                  <a:lnTo>
                    <a:pt x="1558636" y="290945"/>
                  </a:lnTo>
                  <a:lnTo>
                    <a:pt x="2774372" y="290945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7803573" y="3065318"/>
              <a:ext cx="3086100" cy="706582"/>
            </a:xfrm>
            <a:custGeom>
              <a:avLst/>
              <a:gdLst>
                <a:gd name="connsiteX0" fmla="*/ 0 w 3086100"/>
                <a:gd name="connsiteY0" fmla="*/ 301337 h 706582"/>
                <a:gd name="connsiteX1" fmla="*/ 1246909 w 3086100"/>
                <a:gd name="connsiteY1" fmla="*/ 301337 h 706582"/>
                <a:gd name="connsiteX2" fmla="*/ 1548246 w 3086100"/>
                <a:gd name="connsiteY2" fmla="*/ 0 h 706582"/>
                <a:gd name="connsiteX3" fmla="*/ 3086100 w 3086100"/>
                <a:gd name="connsiteY3" fmla="*/ 0 h 706582"/>
                <a:gd name="connsiteX4" fmla="*/ 3086100 w 3086100"/>
                <a:gd name="connsiteY4" fmla="*/ 706582 h 70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86100" h="706582">
                  <a:moveTo>
                    <a:pt x="0" y="301337"/>
                  </a:moveTo>
                  <a:lnTo>
                    <a:pt x="1246909" y="301337"/>
                  </a:lnTo>
                  <a:lnTo>
                    <a:pt x="1548246" y="0"/>
                  </a:lnTo>
                  <a:lnTo>
                    <a:pt x="3086100" y="0"/>
                  </a:lnTo>
                  <a:lnTo>
                    <a:pt x="3086100" y="706582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749569" y="301336"/>
            <a:ext cx="1579414" cy="5340094"/>
            <a:chOff x="6749569" y="301336"/>
            <a:chExt cx="1579414" cy="5340094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523018" y="301336"/>
              <a:ext cx="0" cy="5340094"/>
            </a:xfrm>
            <a:prstGeom prst="line">
              <a:avLst/>
            </a:prstGeom>
            <a:ln w="63500">
              <a:solidFill>
                <a:srgbClr val="00B0F0">
                  <a:alpha val="32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6749569" y="424570"/>
              <a:ext cx="157941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B0F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动态</a:t>
              </a:r>
              <a:endParaRPr lang="en-US" altLang="zh-CN" sz="2800" dirty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ctr"/>
              <a:r>
                <a:rPr lang="en-US" altLang="zh-CN" sz="2800" dirty="0">
                  <a:solidFill>
                    <a:srgbClr val="00B0F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2800" dirty="0">
                  <a:solidFill>
                    <a:srgbClr val="00B0F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电位线</a:t>
              </a:r>
              <a:endParaRPr lang="zh-CN" altLang="en-US" sz="2800" dirty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8845" y="0"/>
            <a:ext cx="7463155" cy="57989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3489" y="22442"/>
            <a:ext cx="10749367" cy="1208868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含单端负载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0172" y="5130009"/>
            <a:ext cx="1987869" cy="523631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UCQ1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不一样了。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85" y="3873163"/>
            <a:ext cx="3857625" cy="10382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466175"/>
            <a:ext cx="4382135" cy="999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637" y="1907060"/>
            <a:ext cx="11281771" cy="467614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管脚定义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怎么认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JFET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MOSFET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915" y="1459865"/>
            <a:ext cx="10358886" cy="90741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G: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门极（对应双极型的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D: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漏极（对应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S: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源极（对应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8845" y="0"/>
            <a:ext cx="7463155" cy="57989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32" y="0"/>
            <a:ext cx="10749367" cy="1208868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含单端负载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4" y="4132060"/>
            <a:ext cx="7762876" cy="69572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4" y="5798987"/>
            <a:ext cx="6861493" cy="79961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5640" y="54681"/>
            <a:ext cx="7706360" cy="58911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含差分负载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040" y="1459865"/>
            <a:ext cx="4968240" cy="467677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RLOAD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上没有静态电流，没有共模信号电流，因此，静态、共模放大倍数与前面完全相同。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差模放大倍数求解时，将负载电阻一分为二，中间一定是动态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电位。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8" y="4726409"/>
            <a:ext cx="6786880" cy="70099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7463072" y="87308"/>
            <a:ext cx="1579414" cy="5340094"/>
            <a:chOff x="6749569" y="301336"/>
            <a:chExt cx="1579414" cy="5340094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7523018" y="301336"/>
              <a:ext cx="0" cy="5340094"/>
            </a:xfrm>
            <a:prstGeom prst="line">
              <a:avLst/>
            </a:prstGeom>
            <a:ln w="63500">
              <a:solidFill>
                <a:srgbClr val="00B0F0">
                  <a:alpha val="32000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6749569" y="424570"/>
              <a:ext cx="157941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B0F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动态</a:t>
              </a:r>
              <a:endParaRPr lang="en-US" altLang="zh-CN" sz="2800" dirty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pPr algn="ctr"/>
              <a:r>
                <a:rPr lang="en-US" altLang="zh-CN" sz="2800" dirty="0">
                  <a:solidFill>
                    <a:srgbClr val="00B0F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2800" dirty="0">
                  <a:solidFill>
                    <a:srgbClr val="00B0F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电位线</a:t>
              </a:r>
              <a:endParaRPr lang="zh-CN" altLang="en-US" sz="2800" dirty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7679" y="132946"/>
            <a:ext cx="7504321" cy="583097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输入电阻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1811" y="1651009"/>
            <a:ext cx="3400109" cy="88428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针对不同信号源，有不同的输入电阻。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" y="3032440"/>
            <a:ext cx="4514850" cy="942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1" y="4596147"/>
            <a:ext cx="284797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3400109" cy="88428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针对不同的负载接法，有不同的输出电阻。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3651" y="1985136"/>
            <a:ext cx="3286125" cy="46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" y="2547333"/>
            <a:ext cx="2647950" cy="45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77" y="0"/>
            <a:ext cx="4765084" cy="3657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92" y="3556000"/>
            <a:ext cx="5149272" cy="29357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407" y="4004571"/>
            <a:ext cx="5038114" cy="248717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共模抑制比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808480"/>
            <a:ext cx="5269424" cy="343408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定义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提高方法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恒流源负载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共模抑制比定义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113166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差动放大电路中，差模放大倍数与共模放大倍数的比值，称为共模抑制比。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CMRR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0044" y="2237359"/>
            <a:ext cx="5153025" cy="933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29" y="3508819"/>
            <a:ext cx="10619572" cy="266846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16556" y="6208452"/>
            <a:ext cx="5725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增大</a:t>
            </a:r>
            <a:r>
              <a:rPr lang="en-US" altLang="zh-CN" sz="28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RE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可以有效提高</a:t>
            </a:r>
            <a:r>
              <a:rPr lang="en-US" altLang="zh-CN" sz="28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CMRR</a:t>
            </a:r>
            <a:endParaRPr lang="en-US" altLang="zh-CN" sz="2800" dirty="0">
              <a:solidFill>
                <a:srgbClr val="C00000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2400" y="436418"/>
            <a:ext cx="8464764" cy="615427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6965" y="4909588"/>
            <a:ext cx="5725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增大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必然导致静态变化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6965" y="5626561"/>
            <a:ext cx="5725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静态不变化，动态电阻增大？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982691" y="4717473"/>
            <a:ext cx="935182" cy="1569027"/>
            <a:chOff x="6982691" y="4717473"/>
            <a:chExt cx="935182" cy="1569027"/>
          </a:xfrm>
        </p:grpSpPr>
        <p:sp>
          <p:nvSpPr>
            <p:cNvPr id="7" name="任意多边形: 形状 6"/>
            <p:cNvSpPr/>
            <p:nvPr/>
          </p:nvSpPr>
          <p:spPr>
            <a:xfrm>
              <a:off x="6982691" y="4717473"/>
              <a:ext cx="935182" cy="1569027"/>
            </a:xfrm>
            <a:custGeom>
              <a:avLst/>
              <a:gdLst>
                <a:gd name="connsiteX0" fmla="*/ 0 w 935182"/>
                <a:gd name="connsiteY0" fmla="*/ 1569027 h 1569027"/>
                <a:gd name="connsiteX1" fmla="*/ 654627 w 935182"/>
                <a:gd name="connsiteY1" fmla="*/ 1569027 h 1569027"/>
                <a:gd name="connsiteX2" fmla="*/ 935182 w 935182"/>
                <a:gd name="connsiteY2" fmla="*/ 0 h 15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5182" h="1569027">
                  <a:moveTo>
                    <a:pt x="0" y="1569027"/>
                  </a:moveTo>
                  <a:lnTo>
                    <a:pt x="654627" y="1569027"/>
                  </a:lnTo>
                  <a:lnTo>
                    <a:pt x="935182" y="0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7720445" y="5432808"/>
              <a:ext cx="97346" cy="84765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769927" y="4986181"/>
            <a:ext cx="2130137" cy="1321101"/>
            <a:chOff x="8769927" y="4986181"/>
            <a:chExt cx="2130137" cy="1321101"/>
          </a:xfrm>
        </p:grpSpPr>
        <p:sp>
          <p:nvSpPr>
            <p:cNvPr id="9" name="任意多边形: 形状 8"/>
            <p:cNvSpPr/>
            <p:nvPr/>
          </p:nvSpPr>
          <p:spPr>
            <a:xfrm>
              <a:off x="8769927" y="5018809"/>
              <a:ext cx="2130137" cy="1288473"/>
            </a:xfrm>
            <a:custGeom>
              <a:avLst/>
              <a:gdLst>
                <a:gd name="connsiteX0" fmla="*/ 0 w 2130137"/>
                <a:gd name="connsiteY0" fmla="*/ 1288473 h 1288473"/>
                <a:gd name="connsiteX1" fmla="*/ 290946 w 2130137"/>
                <a:gd name="connsiteY1" fmla="*/ 31173 h 1288473"/>
                <a:gd name="connsiteX2" fmla="*/ 2130137 w 2130137"/>
                <a:gd name="connsiteY2" fmla="*/ 0 h 128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0137" h="1288473">
                  <a:moveTo>
                    <a:pt x="0" y="1288473"/>
                  </a:moveTo>
                  <a:lnTo>
                    <a:pt x="290946" y="31173"/>
                  </a:lnTo>
                  <a:lnTo>
                    <a:pt x="2130137" y="0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0099600" y="4986181"/>
              <a:ext cx="59488" cy="65255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0952" y="1365609"/>
            <a:ext cx="8813208" cy="54923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共模抑制比提高方法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恒流源代替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RE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2680634" cy="467099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Q3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R1/R2/RE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代替原先的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。很容易保持原有静态，且具备极高的动态电阻：从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Q3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集电极看进去。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晶体管放大电路的频率响应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频率响应概述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09879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电感电容受频率的影响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放大电路为什么受频率影响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放大电路的评论响应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频率特性中的关键定义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7921" y="3149600"/>
            <a:ext cx="2704329" cy="25235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JFET</a:t>
            </a:r>
            <a:r>
              <a:rPr lang="zh-CN" altLang="en-US" dirty="0"/>
              <a:t>，区别</a:t>
            </a:r>
            <a:r>
              <a:rPr lang="en-US" altLang="zh-CN" dirty="0"/>
              <a:t>N</a:t>
            </a:r>
            <a:r>
              <a:rPr lang="zh-CN" altLang="en-US" dirty="0"/>
              <a:t>沟道和</a:t>
            </a:r>
            <a:r>
              <a:rPr lang="en-US" altLang="zh-CN" dirty="0"/>
              <a:t>P</a:t>
            </a:r>
            <a:r>
              <a:rPr lang="zh-CN" altLang="en-US" dirty="0"/>
              <a:t>沟道，电流流向，门极电流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88338" y="5530789"/>
            <a:ext cx="3333246" cy="90741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沟道，与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NPN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很像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15" y="2367279"/>
            <a:ext cx="1480377" cy="151083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2286000" y="2275840"/>
            <a:ext cx="0" cy="1341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1087120" y="3281680"/>
            <a:ext cx="629920" cy="294640"/>
          </a:xfrm>
          <a:custGeom>
            <a:avLst/>
            <a:gdLst>
              <a:gd name="connsiteX0" fmla="*/ 0 w 629920"/>
              <a:gd name="connsiteY0" fmla="*/ 0 h 294640"/>
              <a:gd name="connsiteX1" fmla="*/ 335280 w 629920"/>
              <a:gd name="connsiteY1" fmla="*/ 0 h 294640"/>
              <a:gd name="connsiteX2" fmla="*/ 629920 w 629920"/>
              <a:gd name="connsiteY2" fmla="*/ 294640 h 29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0" h="294640">
                <a:moveTo>
                  <a:pt x="0" y="0"/>
                </a:moveTo>
                <a:lnTo>
                  <a:pt x="335280" y="0"/>
                </a:lnTo>
                <a:lnTo>
                  <a:pt x="629920" y="294640"/>
                </a:lnTo>
              </a:path>
            </a:pathLst>
          </a:cu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0" y="2194560"/>
            <a:ext cx="1073150" cy="15202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887" y="3064277"/>
            <a:ext cx="2461849" cy="226822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7630160" y="2324788"/>
            <a:ext cx="0" cy="1251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>
            <a:off x="6452147" y="3281680"/>
            <a:ext cx="629920" cy="294640"/>
          </a:xfrm>
          <a:custGeom>
            <a:avLst/>
            <a:gdLst>
              <a:gd name="connsiteX0" fmla="*/ 0 w 629920"/>
              <a:gd name="connsiteY0" fmla="*/ 0 h 294640"/>
              <a:gd name="connsiteX1" fmla="*/ 335280 w 629920"/>
              <a:gd name="connsiteY1" fmla="*/ 0 h 294640"/>
              <a:gd name="connsiteX2" fmla="*/ 629920 w 629920"/>
              <a:gd name="connsiteY2" fmla="*/ 294640 h 29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0" h="294640">
                <a:moveTo>
                  <a:pt x="0" y="0"/>
                </a:moveTo>
                <a:lnTo>
                  <a:pt x="335280" y="0"/>
                </a:lnTo>
                <a:lnTo>
                  <a:pt x="629920" y="294640"/>
                </a:lnTo>
              </a:path>
            </a:pathLst>
          </a:custGeom>
          <a:ln w="28575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114800" y="3473794"/>
            <a:ext cx="0" cy="134112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10007600" y="3518588"/>
            <a:ext cx="0" cy="1251532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2"/>
          <p:cNvSpPr txBox="1"/>
          <p:nvPr/>
        </p:nvSpPr>
        <p:spPr>
          <a:xfrm>
            <a:off x="6971665" y="5570265"/>
            <a:ext cx="3333246" cy="90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沟道，与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很像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651" y="4521200"/>
            <a:ext cx="510120" cy="33157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83930" y="4210394"/>
            <a:ext cx="1056640" cy="621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035067" y="4632487"/>
            <a:ext cx="1056640" cy="621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感抗、容抗随频率的变化规律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单位是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26" y="2713990"/>
            <a:ext cx="11172825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放大电路性能为什么受输入信号频率影响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367" y="1550029"/>
            <a:ext cx="7455833" cy="19918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61" y="3541920"/>
            <a:ext cx="8366443" cy="2798864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放大电路的频率响应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2117" y="1335074"/>
            <a:ext cx="8153083" cy="519740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频率响应中的关键定义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38966" y="1493514"/>
            <a:ext cx="1166794" cy="705334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低通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2211617"/>
            <a:ext cx="11623675" cy="28566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7" y="5433719"/>
            <a:ext cx="4415473" cy="10409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045" y="5407895"/>
            <a:ext cx="4857750" cy="1066800"/>
          </a:xfrm>
          <a:prstGeom prst="rect">
            <a:avLst/>
          </a:prstGeom>
        </p:spPr>
      </p:pic>
      <p:sp>
        <p:nvSpPr>
          <p:cNvPr id="8" name="内容占位符 2"/>
          <p:cNvSpPr txBox="1"/>
          <p:nvPr/>
        </p:nvSpPr>
        <p:spPr>
          <a:xfrm>
            <a:off x="5821045" y="1473026"/>
            <a:ext cx="1166794" cy="70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高通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9509760" y="1421119"/>
            <a:ext cx="1166794" cy="70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带通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阻容基本单元的频率响应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09879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低通单元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高通单元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演示低通基本单元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7767" y="1938655"/>
            <a:ext cx="6362700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620093"/>
            <a:ext cx="7237095" cy="1534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27" y="474843"/>
            <a:ext cx="3176313" cy="2115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640" y="2300298"/>
            <a:ext cx="1773873" cy="9771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42" y="2300298"/>
            <a:ext cx="4028123" cy="13048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470" y="3750349"/>
            <a:ext cx="5495290" cy="933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15" y="4782737"/>
            <a:ext cx="2705100" cy="1019175"/>
          </a:xfrm>
          <a:prstGeom prst="rect">
            <a:avLst/>
          </a:prstGeom>
        </p:spPr>
      </p:pic>
      <p:sp>
        <p:nvSpPr>
          <p:cNvPr id="10" name="左大括号 9"/>
          <p:cNvSpPr/>
          <p:nvPr/>
        </p:nvSpPr>
        <p:spPr>
          <a:xfrm>
            <a:off x="1016000" y="3750349"/>
            <a:ext cx="247015" cy="174621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715760" y="3786793"/>
                <a:ext cx="1503680" cy="1153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60" y="3786793"/>
                <a:ext cx="1503680" cy="1153201"/>
              </a:xfrm>
              <a:prstGeom prst="rect">
                <a:avLst/>
              </a:prstGeom>
              <a:blipFill rotWithShape="1">
                <a:blip r:embed="rId7"/>
                <a:stretch>
                  <a:fillRect t="-25" r="-27914" b="-27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615565" y="5910158"/>
            <a:ext cx="85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</a:t>
            </a:r>
            <a:r>
              <a:rPr lang="en-US" altLang="zh-CN" dirty="0"/>
              <a:t>f=</a:t>
            </a:r>
            <a:r>
              <a:rPr lang="en-US" altLang="zh-CN" dirty="0" err="1"/>
              <a:t>fH</a:t>
            </a:r>
            <a:r>
              <a:rPr lang="zh-CN" altLang="en-US" dirty="0"/>
              <a:t>，增益为</a:t>
            </a:r>
            <a:r>
              <a:rPr lang="en-US" altLang="zh-CN" dirty="0"/>
              <a:t>0.707</a:t>
            </a:r>
            <a:r>
              <a:rPr lang="zh-CN" altLang="en-US" dirty="0"/>
              <a:t>，相移为</a:t>
            </a:r>
            <a:r>
              <a:rPr lang="en-US" altLang="zh-CN" dirty="0"/>
              <a:t>-45°</a:t>
            </a:r>
            <a:r>
              <a:rPr lang="zh-CN" altLang="en-US" dirty="0"/>
              <a:t>，此处频率为特征频率，也是一阶的截止频率。</a:t>
            </a:r>
            <a:endParaRPr lang="zh-CN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313" y="98131"/>
            <a:ext cx="6892607" cy="6688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5760" y="162560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注意频率的归一化，称为相对频率</a:t>
            </a:r>
            <a:endParaRPr lang="en-US" altLang="zh-CN" dirty="0"/>
          </a:p>
          <a:p>
            <a:r>
              <a:rPr lang="zh-CN" altLang="en-US" dirty="0"/>
              <a:t>幅度的归一化。</a:t>
            </a:r>
            <a:endParaRPr lang="zh-CN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演示高通基本单元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292447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分析方法完全相同，只是结论不同。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学会用肉眼看，取代表达式描述。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2607" y="1652905"/>
            <a:ext cx="6677025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基本单元变形电路的频率响应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09879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两极判断法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低通变形单元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高通变形单元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5747" y="2162953"/>
            <a:ext cx="9949498" cy="34964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1261984" cy="1208868"/>
          </a:xfrm>
        </p:spPr>
        <p:txBody>
          <a:bodyPr/>
          <a:lstStyle/>
          <a:p>
            <a:r>
              <a:rPr lang="en-US" altLang="zh-CN" dirty="0"/>
              <a:t>MOSFET</a:t>
            </a:r>
            <a:r>
              <a:rPr lang="zh-CN" altLang="en-US" dirty="0"/>
              <a:t>，区别</a:t>
            </a:r>
            <a:r>
              <a:rPr lang="en-US" altLang="zh-CN" dirty="0"/>
              <a:t>N</a:t>
            </a:r>
            <a:r>
              <a:rPr lang="zh-CN" altLang="en-US" dirty="0"/>
              <a:t>沟道和</a:t>
            </a:r>
            <a:r>
              <a:rPr lang="en-US" altLang="zh-CN" dirty="0"/>
              <a:t>P</a:t>
            </a:r>
            <a:r>
              <a:rPr lang="zh-CN" altLang="en-US" dirty="0"/>
              <a:t>沟道，电流流向，门极电流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188338" y="5850827"/>
            <a:ext cx="3333246" cy="90741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沟道，与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NPN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很像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8" y="3411654"/>
            <a:ext cx="1480377" cy="151083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1669494" y="3439990"/>
            <a:ext cx="0" cy="1341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535370" y="4332834"/>
            <a:ext cx="629920" cy="294640"/>
          </a:xfrm>
          <a:custGeom>
            <a:avLst/>
            <a:gdLst>
              <a:gd name="connsiteX0" fmla="*/ 0 w 629920"/>
              <a:gd name="connsiteY0" fmla="*/ 0 h 294640"/>
              <a:gd name="connsiteX1" fmla="*/ 335280 w 629920"/>
              <a:gd name="connsiteY1" fmla="*/ 0 h 294640"/>
              <a:gd name="connsiteX2" fmla="*/ 629920 w 629920"/>
              <a:gd name="connsiteY2" fmla="*/ 294640 h 29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0" h="294640">
                <a:moveTo>
                  <a:pt x="0" y="0"/>
                </a:moveTo>
                <a:lnTo>
                  <a:pt x="335280" y="0"/>
                </a:lnTo>
                <a:lnTo>
                  <a:pt x="629920" y="294640"/>
                </a:lnTo>
              </a:path>
            </a:pathLst>
          </a:cu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203" y="3130586"/>
            <a:ext cx="1073150" cy="1520296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8135352" y="3228622"/>
            <a:ext cx="0" cy="12515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 13"/>
          <p:cNvSpPr/>
          <p:nvPr/>
        </p:nvSpPr>
        <p:spPr>
          <a:xfrm>
            <a:off x="7257763" y="4200624"/>
            <a:ext cx="629920" cy="294640"/>
          </a:xfrm>
          <a:custGeom>
            <a:avLst/>
            <a:gdLst>
              <a:gd name="connsiteX0" fmla="*/ 0 w 629920"/>
              <a:gd name="connsiteY0" fmla="*/ 0 h 294640"/>
              <a:gd name="connsiteX1" fmla="*/ 335280 w 629920"/>
              <a:gd name="connsiteY1" fmla="*/ 0 h 294640"/>
              <a:gd name="connsiteX2" fmla="*/ 629920 w 629920"/>
              <a:gd name="connsiteY2" fmla="*/ 294640 h 29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920" h="294640">
                <a:moveTo>
                  <a:pt x="0" y="0"/>
                </a:moveTo>
                <a:lnTo>
                  <a:pt x="335280" y="0"/>
                </a:lnTo>
                <a:lnTo>
                  <a:pt x="629920" y="294640"/>
                </a:lnTo>
              </a:path>
            </a:pathLst>
          </a:custGeom>
          <a:ln w="28575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830320" y="3604136"/>
            <a:ext cx="0" cy="134112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6431280" y="3648930"/>
            <a:ext cx="0" cy="1251532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2"/>
          <p:cNvSpPr txBox="1"/>
          <p:nvPr/>
        </p:nvSpPr>
        <p:spPr>
          <a:xfrm>
            <a:off x="4921073" y="5834428"/>
            <a:ext cx="3333246" cy="90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沟道，与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很像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035067" y="4632487"/>
            <a:ext cx="1056640" cy="621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内容占位符 2"/>
          <p:cNvSpPr txBox="1"/>
          <p:nvPr/>
        </p:nvSpPr>
        <p:spPr>
          <a:xfrm>
            <a:off x="8975472" y="5811767"/>
            <a:ext cx="3094608" cy="64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增强与耗尽？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28320" y="589280"/>
            <a:ext cx="10748963" cy="5842000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两极判断法</a:t>
            </a: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判断一个电路是高通、低通，或者什么都不是，最可靠的方法，当然是写出表达式，根据表达式进行计算判断。</a:t>
            </a:r>
            <a:b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两极判断法，可以不写表达式，直接用肉眼观察得出结论。</a:t>
            </a: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两极判断法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26" y="1506283"/>
            <a:ext cx="11298598" cy="1246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50" y="3049764"/>
            <a:ext cx="11109074" cy="194183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低通基本单元的变形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当然还是低通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单位是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" y="1646960"/>
            <a:ext cx="11735436" cy="30418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低通基本单元的变形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当然还是低通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单位是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26" y="1666590"/>
            <a:ext cx="10937240" cy="370074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低通基本单元的变形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当然还是低通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单位是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26" y="1506283"/>
            <a:ext cx="11119485" cy="28760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57" y="4475622"/>
            <a:ext cx="2415223" cy="19251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028" y="5260340"/>
            <a:ext cx="2066925" cy="1028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682645" y="4605876"/>
                <a:ext cx="12970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645" y="4605876"/>
                <a:ext cx="1297022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22" t="-51" r="-1615" b="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高通基本单元的变形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当然还是高通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387" y="1600200"/>
            <a:ext cx="11325225" cy="365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5694761"/>
            <a:ext cx="3896360" cy="9819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40" y="5486082"/>
            <a:ext cx="5598160" cy="968162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高通基本单元的变形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当然还是高通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520" y="5477519"/>
            <a:ext cx="6622714" cy="9047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979" y="2425579"/>
            <a:ext cx="5480629" cy="928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20" y="1540939"/>
            <a:ext cx="4104266" cy="3321634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高通基本单元的变形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当然还是高通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26" y="1636618"/>
            <a:ext cx="4772025" cy="3181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5207572"/>
            <a:ext cx="4400550" cy="1123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67" y="1854517"/>
            <a:ext cx="4714875" cy="2905125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100320" y="3307080"/>
            <a:ext cx="985520" cy="421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低通高通基本单元串联的频率响应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09879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模块表达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粗略结论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用模块表达高通和低通单元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497" y="1937206"/>
            <a:ext cx="4355783" cy="28230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991" y="2037564"/>
            <a:ext cx="4294796" cy="27227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1071995" y="1267555"/>
            <a:ext cx="6733310" cy="1696401"/>
            <a:chOff x="3460173" y="1548245"/>
            <a:chExt cx="6733310" cy="1696401"/>
          </a:xfrm>
        </p:grpSpPr>
        <p:sp>
          <p:nvSpPr>
            <p:cNvPr id="4" name="文本框 3"/>
            <p:cNvSpPr txBox="1"/>
            <p:nvPr/>
          </p:nvSpPr>
          <p:spPr>
            <a:xfrm>
              <a:off x="8697192" y="1652155"/>
              <a:ext cx="1496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耗尽型</a:t>
              </a:r>
              <a:endPara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460173" y="1652155"/>
              <a:ext cx="1496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老年人</a:t>
              </a:r>
              <a:endPara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5496791" y="2107718"/>
              <a:ext cx="2493818" cy="135314"/>
            </a:xfrm>
            <a:custGeom>
              <a:avLst/>
              <a:gdLst>
                <a:gd name="connsiteX0" fmla="*/ 0 w 2493818"/>
                <a:gd name="connsiteY0" fmla="*/ 993973 h 1139789"/>
                <a:gd name="connsiteX1" fmla="*/ 270163 w 2493818"/>
                <a:gd name="connsiteY1" fmla="*/ 131528 h 1139789"/>
                <a:gd name="connsiteX2" fmla="*/ 613063 w 2493818"/>
                <a:gd name="connsiteY2" fmla="*/ 349737 h 1139789"/>
                <a:gd name="connsiteX3" fmla="*/ 883227 w 2493818"/>
                <a:gd name="connsiteY3" fmla="*/ 1108273 h 1139789"/>
                <a:gd name="connsiteX4" fmla="*/ 1288472 w 2493818"/>
                <a:gd name="connsiteY4" fmla="*/ 401692 h 1139789"/>
                <a:gd name="connsiteX5" fmla="*/ 1413163 w 2493818"/>
                <a:gd name="connsiteY5" fmla="*/ 27619 h 1139789"/>
                <a:gd name="connsiteX6" fmla="*/ 1953490 w 2493818"/>
                <a:gd name="connsiteY6" fmla="*/ 1139446 h 1139789"/>
                <a:gd name="connsiteX7" fmla="*/ 2493818 w 2493818"/>
                <a:gd name="connsiteY7" fmla="*/ 121137 h 11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3818" h="1139789">
                  <a:moveTo>
                    <a:pt x="0" y="993973"/>
                  </a:moveTo>
                  <a:cubicBezTo>
                    <a:pt x="83993" y="616437"/>
                    <a:pt x="167986" y="238901"/>
                    <a:pt x="270163" y="131528"/>
                  </a:cubicBezTo>
                  <a:cubicBezTo>
                    <a:pt x="372340" y="24155"/>
                    <a:pt x="510886" y="186946"/>
                    <a:pt x="613063" y="349737"/>
                  </a:cubicBezTo>
                  <a:cubicBezTo>
                    <a:pt x="715240" y="512528"/>
                    <a:pt x="770659" y="1099614"/>
                    <a:pt x="883227" y="1108273"/>
                  </a:cubicBezTo>
                  <a:cubicBezTo>
                    <a:pt x="995795" y="1116932"/>
                    <a:pt x="1200149" y="581801"/>
                    <a:pt x="1288472" y="401692"/>
                  </a:cubicBezTo>
                  <a:cubicBezTo>
                    <a:pt x="1376795" y="221583"/>
                    <a:pt x="1302327" y="-95340"/>
                    <a:pt x="1413163" y="27619"/>
                  </a:cubicBezTo>
                  <a:cubicBezTo>
                    <a:pt x="1523999" y="150578"/>
                    <a:pt x="1773381" y="1123860"/>
                    <a:pt x="1953490" y="1139446"/>
                  </a:cubicBezTo>
                  <a:cubicBezTo>
                    <a:pt x="2133599" y="1155032"/>
                    <a:pt x="2313708" y="638084"/>
                    <a:pt x="2493818" y="121137"/>
                  </a:cubicBezTo>
                </a:path>
              </a:pathLst>
            </a:cu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5268192" y="1914287"/>
              <a:ext cx="293023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268192" y="1548245"/>
              <a:ext cx="2930236" cy="0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5029199" y="2290539"/>
              <a:ext cx="41338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平淡，没什么脾气了</a:t>
              </a:r>
              <a:endPara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r>
                <a: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磨光了棱角，情绪波动小</a:t>
              </a:r>
              <a:endPara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96241" y="3893278"/>
            <a:ext cx="6709064" cy="2570964"/>
            <a:chOff x="1714501" y="3917373"/>
            <a:chExt cx="6709064" cy="2570964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3543302" y="4562131"/>
              <a:ext cx="293023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: 形状 9"/>
            <p:cNvSpPr/>
            <p:nvPr/>
          </p:nvSpPr>
          <p:spPr>
            <a:xfrm>
              <a:off x="3543302" y="4145973"/>
              <a:ext cx="2971800" cy="831271"/>
            </a:xfrm>
            <a:custGeom>
              <a:avLst/>
              <a:gdLst>
                <a:gd name="connsiteX0" fmla="*/ 0 w 2047009"/>
                <a:gd name="connsiteY0" fmla="*/ 353327 h 581927"/>
                <a:gd name="connsiteX1" fmla="*/ 426027 w 2047009"/>
                <a:gd name="connsiteY1" fmla="*/ 10427 h 581927"/>
                <a:gd name="connsiteX2" fmla="*/ 924791 w 2047009"/>
                <a:gd name="connsiteY2" fmla="*/ 550754 h 581927"/>
                <a:gd name="connsiteX3" fmla="*/ 1506682 w 2047009"/>
                <a:gd name="connsiteY3" fmla="*/ 36 h 581927"/>
                <a:gd name="connsiteX4" fmla="*/ 2047009 w 2047009"/>
                <a:gd name="connsiteY4" fmla="*/ 581927 h 581927"/>
                <a:gd name="connsiteX0-1" fmla="*/ 0 w 2275609"/>
                <a:gd name="connsiteY0-2" fmla="*/ 358522 h 555953"/>
                <a:gd name="connsiteX1-3" fmla="*/ 426027 w 2275609"/>
                <a:gd name="connsiteY1-4" fmla="*/ 15622 h 555953"/>
                <a:gd name="connsiteX2-5" fmla="*/ 924791 w 2275609"/>
                <a:gd name="connsiteY2-6" fmla="*/ 555949 h 555953"/>
                <a:gd name="connsiteX3-7" fmla="*/ 1506682 w 2275609"/>
                <a:gd name="connsiteY3-8" fmla="*/ 5231 h 555953"/>
                <a:gd name="connsiteX4-9" fmla="*/ 2275609 w 2275609"/>
                <a:gd name="connsiteY4-10" fmla="*/ 368913 h 555953"/>
                <a:gd name="connsiteX0-11" fmla="*/ 0 w 2150918"/>
                <a:gd name="connsiteY0-12" fmla="*/ 353291 h 550722"/>
                <a:gd name="connsiteX1-13" fmla="*/ 426027 w 2150918"/>
                <a:gd name="connsiteY1-14" fmla="*/ 10391 h 550722"/>
                <a:gd name="connsiteX2-15" fmla="*/ 924791 w 2150918"/>
                <a:gd name="connsiteY2-16" fmla="*/ 550718 h 550722"/>
                <a:gd name="connsiteX3-17" fmla="*/ 1506682 w 2150918"/>
                <a:gd name="connsiteY3-18" fmla="*/ 0 h 550722"/>
                <a:gd name="connsiteX4-19" fmla="*/ 2150918 w 2150918"/>
                <a:gd name="connsiteY4-20" fmla="*/ 550718 h 550722"/>
                <a:gd name="connsiteX0-21" fmla="*/ 0 w 2088572"/>
                <a:gd name="connsiteY0-22" fmla="*/ 353680 h 655016"/>
                <a:gd name="connsiteX1-23" fmla="*/ 426027 w 2088572"/>
                <a:gd name="connsiteY1-24" fmla="*/ 10780 h 655016"/>
                <a:gd name="connsiteX2-25" fmla="*/ 924791 w 2088572"/>
                <a:gd name="connsiteY2-26" fmla="*/ 551107 h 655016"/>
                <a:gd name="connsiteX3-27" fmla="*/ 1506682 w 2088572"/>
                <a:gd name="connsiteY3-28" fmla="*/ 389 h 655016"/>
                <a:gd name="connsiteX4-29" fmla="*/ 2088572 w 2088572"/>
                <a:gd name="connsiteY4-30" fmla="*/ 655016 h 655016"/>
                <a:gd name="connsiteX0-31" fmla="*/ 0 w 2138149"/>
                <a:gd name="connsiteY0-32" fmla="*/ 353680 h 726181"/>
                <a:gd name="connsiteX1-33" fmla="*/ 426027 w 2138149"/>
                <a:gd name="connsiteY1-34" fmla="*/ 10780 h 726181"/>
                <a:gd name="connsiteX2-35" fmla="*/ 924791 w 2138149"/>
                <a:gd name="connsiteY2-36" fmla="*/ 551107 h 726181"/>
                <a:gd name="connsiteX3-37" fmla="*/ 1506682 w 2138149"/>
                <a:gd name="connsiteY3-38" fmla="*/ 389 h 726181"/>
                <a:gd name="connsiteX4-39" fmla="*/ 2088572 w 2138149"/>
                <a:gd name="connsiteY4-40" fmla="*/ 655016 h 726181"/>
                <a:gd name="connsiteX5" fmla="*/ 2109354 w 2138149"/>
                <a:gd name="connsiteY5" fmla="*/ 717362 h 726181"/>
                <a:gd name="connsiteX0-41" fmla="*/ 0 w 2389909"/>
                <a:gd name="connsiteY0-42" fmla="*/ 353680 h 679297"/>
                <a:gd name="connsiteX1-43" fmla="*/ 426027 w 2389909"/>
                <a:gd name="connsiteY1-44" fmla="*/ 10780 h 679297"/>
                <a:gd name="connsiteX2-45" fmla="*/ 924791 w 2389909"/>
                <a:gd name="connsiteY2-46" fmla="*/ 551107 h 679297"/>
                <a:gd name="connsiteX3-47" fmla="*/ 1506682 w 2389909"/>
                <a:gd name="connsiteY3-48" fmla="*/ 389 h 679297"/>
                <a:gd name="connsiteX4-49" fmla="*/ 2088572 w 2389909"/>
                <a:gd name="connsiteY4-50" fmla="*/ 655016 h 679297"/>
                <a:gd name="connsiteX5-51" fmla="*/ 2389909 w 2389909"/>
                <a:gd name="connsiteY5-52" fmla="*/ 426416 h 679297"/>
                <a:gd name="connsiteX0-53" fmla="*/ 0 w 2410690"/>
                <a:gd name="connsiteY0-54" fmla="*/ 353680 h 676739"/>
                <a:gd name="connsiteX1-55" fmla="*/ 426027 w 2410690"/>
                <a:gd name="connsiteY1-56" fmla="*/ 10780 h 676739"/>
                <a:gd name="connsiteX2-57" fmla="*/ 924791 w 2410690"/>
                <a:gd name="connsiteY2-58" fmla="*/ 551107 h 676739"/>
                <a:gd name="connsiteX3-59" fmla="*/ 1506682 w 2410690"/>
                <a:gd name="connsiteY3-60" fmla="*/ 389 h 676739"/>
                <a:gd name="connsiteX4-61" fmla="*/ 2088572 w 2410690"/>
                <a:gd name="connsiteY4-62" fmla="*/ 655016 h 676739"/>
                <a:gd name="connsiteX5-63" fmla="*/ 2410690 w 2410690"/>
                <a:gd name="connsiteY5-64" fmla="*/ 374461 h 676739"/>
                <a:gd name="connsiteX0-65" fmla="*/ 0 w 2545772"/>
                <a:gd name="connsiteY0-66" fmla="*/ 353680 h 667369"/>
                <a:gd name="connsiteX1-67" fmla="*/ 426027 w 2545772"/>
                <a:gd name="connsiteY1-68" fmla="*/ 10780 h 667369"/>
                <a:gd name="connsiteX2-69" fmla="*/ 924791 w 2545772"/>
                <a:gd name="connsiteY2-70" fmla="*/ 551107 h 667369"/>
                <a:gd name="connsiteX3-71" fmla="*/ 1506682 w 2545772"/>
                <a:gd name="connsiteY3-72" fmla="*/ 389 h 667369"/>
                <a:gd name="connsiteX4-73" fmla="*/ 2088572 w 2545772"/>
                <a:gd name="connsiteY4-74" fmla="*/ 655016 h 667369"/>
                <a:gd name="connsiteX5-75" fmla="*/ 2545772 w 2545772"/>
                <a:gd name="connsiteY5-76" fmla="*/ 388 h 667369"/>
                <a:gd name="connsiteX0-77" fmla="*/ 0 w 2579638"/>
                <a:gd name="connsiteY0-78" fmla="*/ 391326 h 705015"/>
                <a:gd name="connsiteX1-79" fmla="*/ 426027 w 2579638"/>
                <a:gd name="connsiteY1-80" fmla="*/ 48426 h 705015"/>
                <a:gd name="connsiteX2-81" fmla="*/ 924791 w 2579638"/>
                <a:gd name="connsiteY2-82" fmla="*/ 588753 h 705015"/>
                <a:gd name="connsiteX3-83" fmla="*/ 1506682 w 2579638"/>
                <a:gd name="connsiteY3-84" fmla="*/ 38035 h 705015"/>
                <a:gd name="connsiteX4-85" fmla="*/ 2088572 w 2579638"/>
                <a:gd name="connsiteY4-86" fmla="*/ 692662 h 705015"/>
                <a:gd name="connsiteX5-87" fmla="*/ 2545772 w 2579638"/>
                <a:gd name="connsiteY5-88" fmla="*/ 38034 h 705015"/>
                <a:gd name="connsiteX6" fmla="*/ 2545772 w 2579638"/>
                <a:gd name="connsiteY6" fmla="*/ 79599 h 705015"/>
                <a:gd name="connsiteX0-89" fmla="*/ 0 w 2971800"/>
                <a:gd name="connsiteY0-90" fmla="*/ 362641 h 684760"/>
                <a:gd name="connsiteX1-91" fmla="*/ 426027 w 2971800"/>
                <a:gd name="connsiteY1-92" fmla="*/ 19741 h 684760"/>
                <a:gd name="connsiteX2-93" fmla="*/ 924791 w 2971800"/>
                <a:gd name="connsiteY2-94" fmla="*/ 560068 h 684760"/>
                <a:gd name="connsiteX3-95" fmla="*/ 1506682 w 2971800"/>
                <a:gd name="connsiteY3-96" fmla="*/ 9350 h 684760"/>
                <a:gd name="connsiteX4-97" fmla="*/ 2088572 w 2971800"/>
                <a:gd name="connsiteY4-98" fmla="*/ 663977 h 684760"/>
                <a:gd name="connsiteX5-99" fmla="*/ 2545772 w 2971800"/>
                <a:gd name="connsiteY5-100" fmla="*/ 9349 h 684760"/>
                <a:gd name="connsiteX6-101" fmla="*/ 2971800 w 2971800"/>
                <a:gd name="connsiteY6-102" fmla="*/ 684760 h 6847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51" y="connsiteY5-52"/>
                </a:cxn>
                <a:cxn ang="0">
                  <a:pos x="connsiteX6-101" y="connsiteY6-102"/>
                </a:cxn>
              </a:cxnLst>
              <a:rect l="l" t="t" r="r" b="b"/>
              <a:pathLst>
                <a:path w="2971800" h="684760">
                  <a:moveTo>
                    <a:pt x="0" y="362641"/>
                  </a:moveTo>
                  <a:cubicBezTo>
                    <a:pt x="135947" y="174739"/>
                    <a:pt x="271895" y="-13163"/>
                    <a:pt x="426027" y="19741"/>
                  </a:cubicBezTo>
                  <a:cubicBezTo>
                    <a:pt x="580159" y="52645"/>
                    <a:pt x="744682" y="561800"/>
                    <a:pt x="924791" y="560068"/>
                  </a:cubicBezTo>
                  <a:cubicBezTo>
                    <a:pt x="1104900" y="558336"/>
                    <a:pt x="1312719" y="-7968"/>
                    <a:pt x="1506682" y="9350"/>
                  </a:cubicBezTo>
                  <a:cubicBezTo>
                    <a:pt x="1700645" y="26668"/>
                    <a:pt x="1911926" y="375629"/>
                    <a:pt x="2088572" y="663977"/>
                  </a:cubicBezTo>
                  <a:cubicBezTo>
                    <a:pt x="2189017" y="783473"/>
                    <a:pt x="2541443" y="-3640"/>
                    <a:pt x="2545772" y="9349"/>
                  </a:cubicBezTo>
                  <a:cubicBezTo>
                    <a:pt x="2621972" y="-92828"/>
                    <a:pt x="2971800" y="676101"/>
                    <a:pt x="2971800" y="684760"/>
                  </a:cubicBezTo>
                </a:path>
              </a:pathLst>
            </a:custGeom>
            <a:noFill/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3522520" y="3927764"/>
              <a:ext cx="748144" cy="0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738256" y="3917373"/>
              <a:ext cx="748144" cy="0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870865" y="3927764"/>
              <a:ext cx="748144" cy="0"/>
            </a:xfrm>
            <a:prstGeom prst="line">
              <a:avLst/>
            </a:prstGeom>
            <a:ln w="539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714501" y="4218710"/>
              <a:ext cx="1496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年轻人</a:t>
              </a:r>
              <a:endPara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43301" y="5103342"/>
              <a:ext cx="392256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热烈，喜怒波动</a:t>
              </a:r>
              <a:endPara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r>
                <a: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一天几段情绪</a:t>
              </a:r>
              <a:endPara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r>
                <a: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孙猴子的脸，一日三变</a:t>
              </a:r>
              <a:endPara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927274" y="4165962"/>
              <a:ext cx="1496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增强型</a:t>
              </a:r>
              <a:endPara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0501" y="985109"/>
            <a:ext cx="2220954" cy="181915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501" y="3903669"/>
            <a:ext cx="2243165" cy="181915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1350930" y="644235"/>
            <a:ext cx="615553" cy="57877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无意诋毁，仅为了一生记忆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38110" y="2804261"/>
            <a:ext cx="3063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没脾气，老年人，耗尽型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212875" y="5833299"/>
            <a:ext cx="3063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有脾气，年轻人，增强型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604434" y="0"/>
            <a:ext cx="10749367" cy="8590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zh-CN" sz="4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/>
            <a:r>
              <a:rPr lang="en-US" altLang="zh-CN" sz="4000" dirty="0"/>
              <a:t>MOSFET</a:t>
            </a:r>
            <a:r>
              <a:rPr lang="zh-CN" altLang="en-US" sz="4000" dirty="0"/>
              <a:t>，区别耗尽型还是增强型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粗略结论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低通串联，还是低通，近似取最小值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26" y="1617135"/>
            <a:ext cx="11453178" cy="19471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395" y="4299267"/>
            <a:ext cx="4010025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粗略结论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高通串联，还是高通，近似取最大值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34" y="1638179"/>
            <a:ext cx="11127423" cy="18139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104" y="3890174"/>
            <a:ext cx="40100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晶体管放大电路的频率响应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098799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初步观察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永不见面的两类电容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分析方法概述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下限截止频率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上限截止频率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初步观察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可能的高通、低通环节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2267250" cy="467099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，都通高频，隔低频。属于高通。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CL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，短接高频，属于低通。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5576" y="1354772"/>
            <a:ext cx="8658225" cy="52863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永不见面的两类电容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单位是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1394462"/>
            <a:ext cx="11772265" cy="19596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345" y="3465890"/>
            <a:ext cx="5249544" cy="3205167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分析思路和方法概述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11113434" cy="467099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）根据不同目的，保留合适的电容。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）画出包含电容的动态等效电路。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）将增益拆分成若干个环节的串联，每个环节都是基本单元电路，或者变形电路。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）肉眼观察，很容易求解出每个独立环节的截止频率。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）利用多模块串联结论，得出总的截止频率。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）受难度制约，不分析晶体管高频模型对上限截止频率的影响。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低频段分析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得出下限截止频率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fL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8882" y="3101403"/>
            <a:ext cx="8443118" cy="37565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25" y="1605280"/>
            <a:ext cx="3992425" cy="243761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092960" y="1526858"/>
            <a:ext cx="7912100" cy="467042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078" y="135636"/>
            <a:ext cx="8443118" cy="37565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4053767"/>
            <a:ext cx="7192883" cy="190446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0625" y="4551971"/>
            <a:ext cx="4155775" cy="9080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585" y="5703178"/>
            <a:ext cx="5243600" cy="83316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第一环节，高通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12" y="3644264"/>
            <a:ext cx="7567360" cy="22124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307" y="233679"/>
            <a:ext cx="4892106" cy="3410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60" y="4440237"/>
            <a:ext cx="3648075" cy="122872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第二环节，直接通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26" y="1506283"/>
            <a:ext cx="7913034" cy="4670997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输入是</a:t>
            </a:r>
            <a:r>
              <a:rPr lang="en-US" altLang="zh-CN" sz="24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，输出是</a:t>
            </a:r>
            <a:r>
              <a:rPr lang="en-US" altLang="zh-CN" sz="24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ic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，关系就是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倍，与频率无关。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因此，它的下限截止频率无限低，为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0Hz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257" y="4229259"/>
            <a:ext cx="7016984" cy="13297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074" y="776922"/>
            <a:ext cx="3048000" cy="44100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94c2cd75-2fb3-4b9c-8b38-404474898e17"/>
  <p:tag name="COMMONDATA" val="eyJoZGlkIjoiOGQzNzI3ODYxZGU5ZmExN2U4ZTQ2ZWZjMTViYzEzOTQifQ=="/>
</p:tagLst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0">
          <a:solidFill>
            <a:srgbClr val="00B050"/>
          </a:solidFill>
          <a:tailEnd type="triangle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800" dirty="0" smtClean="0">
            <a:solidFill>
              <a:srgbClr val="C00000"/>
            </a:solidFill>
            <a:latin typeface="华文中宋" panose="02010600040101010101" pitchFamily="2" charset="-122"/>
            <a:ea typeface="华文中宋" panose="02010600040101010101" pitchFamily="2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5024</Words>
  <Application>WPS 演示</Application>
  <PresentationFormat>宽屏</PresentationFormat>
  <Paragraphs>570</Paragraphs>
  <Slides>108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22" baseType="lpstr">
      <vt:lpstr>Arial</vt:lpstr>
      <vt:lpstr>宋体</vt:lpstr>
      <vt:lpstr>Wingdings</vt:lpstr>
      <vt:lpstr>华文中宋</vt:lpstr>
      <vt:lpstr>Microsoft YaHei UI</vt:lpstr>
      <vt:lpstr>Times New Roman</vt:lpstr>
      <vt:lpstr>Segoe UI</vt:lpstr>
      <vt:lpstr>微软雅黑</vt:lpstr>
      <vt:lpstr>Arial Unicode MS</vt:lpstr>
      <vt:lpstr>Segoe UI Light</vt:lpstr>
      <vt:lpstr>Calibri</vt:lpstr>
      <vt:lpstr>Cambria Math</vt:lpstr>
      <vt:lpstr>等线</vt:lpstr>
      <vt:lpstr>WelcomeDoc</vt:lpstr>
      <vt:lpstr>新模电授课——Part2a</vt:lpstr>
      <vt:lpstr>晶体管——场效应晶体管的工作原理及放大电路</vt:lpstr>
      <vt:lpstr>场效应管的分类和管脚定义</vt:lpstr>
      <vt:lpstr>晶体管全家福</vt:lpstr>
      <vt:lpstr>分类</vt:lpstr>
      <vt:lpstr>管脚定义/怎么认JFET和MOSFET</vt:lpstr>
      <vt:lpstr>JFET，区别N沟道和P沟道，电流流向，门极电流0</vt:lpstr>
      <vt:lpstr>MOSFET，区别N沟道和P沟道，电流流向，门极电流0</vt:lpstr>
      <vt:lpstr>PowerPoint 演示文稿</vt:lpstr>
      <vt:lpstr>场效应管的伏安特性和状态判断</vt:lpstr>
      <vt:lpstr>N沟道JFET的转移特性和输出特性——演示TINA</vt:lpstr>
      <vt:lpstr>PowerPoint 演示文稿</vt:lpstr>
      <vt:lpstr>PowerPoint 演示文稿</vt:lpstr>
      <vt:lpstr>状态判断依据——JFET</vt:lpstr>
      <vt:lpstr>PowerPoint 演示文稿</vt:lpstr>
      <vt:lpstr>PowerPoint 演示文稿</vt:lpstr>
      <vt:lpstr>N沟道增强型MOSFET的转移特性和输出特性</vt:lpstr>
      <vt:lpstr>MOSFET状态判断</vt:lpstr>
      <vt:lpstr>场效应管的静态（偏置）电路和信号耦合</vt:lpstr>
      <vt:lpstr>FET静态电路1——3电阻MOSFET</vt:lpstr>
      <vt:lpstr>PowerPoint 演示文稿</vt:lpstr>
      <vt:lpstr>FET静态电路2</vt:lpstr>
      <vt:lpstr>PowerPoint 演示文稿</vt:lpstr>
      <vt:lpstr>PowerPoint 演示文稿</vt:lpstr>
      <vt:lpstr>FET静态电路3</vt:lpstr>
      <vt:lpstr>PowerPoint 演示文稿</vt:lpstr>
      <vt:lpstr>PowerPoint 演示文稿</vt:lpstr>
      <vt:lpstr>场效应管的动态模型和动态分析</vt:lpstr>
      <vt:lpstr>FET的微变动态等效模型——与类型无关</vt:lpstr>
      <vt:lpstr>PowerPoint 演示文稿</vt:lpstr>
      <vt:lpstr>JFET共源极动态分析（静态已经做完，不赘述）</vt:lpstr>
      <vt:lpstr>PowerPoint 演示文稿</vt:lpstr>
      <vt:lpstr>MOSFET共漏极动态分析</vt:lpstr>
      <vt:lpstr>PowerPoint 演示文稿</vt:lpstr>
      <vt:lpstr>PowerPoint 演示文稿</vt:lpstr>
      <vt:lpstr>MOSFET共栅极动态分析</vt:lpstr>
      <vt:lpstr>举例试做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晶体管组成的差动放大电路</vt:lpstr>
      <vt:lpstr>差分信号的来源</vt:lpstr>
      <vt:lpstr>单端信号源</vt:lpstr>
      <vt:lpstr>单端信号源的弊端</vt:lpstr>
      <vt:lpstr>差分信号源</vt:lpstr>
      <vt:lpstr>差分信号源的普适形式——差模信号和共模信号</vt:lpstr>
      <vt:lpstr>差分信号的优点（共模在哪?差模在哪？）</vt:lpstr>
      <vt:lpstr>差动放大器雏形</vt:lpstr>
      <vt:lpstr>PowerPoint 演示文稿</vt:lpstr>
      <vt:lpstr>PowerPoint 演示文稿</vt:lpstr>
      <vt:lpstr>PowerPoint 演示文稿</vt:lpstr>
      <vt:lpstr>标准差动放大器</vt:lpstr>
      <vt:lpstr>PowerPoint 演示文稿</vt:lpstr>
      <vt:lpstr>静态：</vt:lpstr>
      <vt:lpstr>动态：共模放大倍数</vt:lpstr>
      <vt:lpstr>动态：差模放大倍数</vt:lpstr>
      <vt:lpstr>含单端负载——静态</vt:lpstr>
      <vt:lpstr>含单端负载——动态</vt:lpstr>
      <vt:lpstr>含差分负载</vt:lpstr>
      <vt:lpstr>输入电阻</vt:lpstr>
      <vt:lpstr>输出电阻</vt:lpstr>
      <vt:lpstr>共模抑制比</vt:lpstr>
      <vt:lpstr>共模抑制比定义</vt:lpstr>
      <vt:lpstr>PowerPoint 演示文稿</vt:lpstr>
      <vt:lpstr>共模抑制比提高方法——恒流源代替RE</vt:lpstr>
      <vt:lpstr>晶体管放大电路的频率响应</vt:lpstr>
      <vt:lpstr>频率响应概述</vt:lpstr>
      <vt:lpstr>感抗、容抗随频率的变化规律</vt:lpstr>
      <vt:lpstr>放大电路性能为什么受输入信号频率影响</vt:lpstr>
      <vt:lpstr>放大电路的频率响应</vt:lpstr>
      <vt:lpstr>频率响应中的关键定义</vt:lpstr>
      <vt:lpstr>阻容基本单元的频率响应</vt:lpstr>
      <vt:lpstr>TINA演示低通基本单元</vt:lpstr>
      <vt:lpstr>PowerPoint 演示文稿</vt:lpstr>
      <vt:lpstr>PowerPoint 演示文稿</vt:lpstr>
      <vt:lpstr>TINA演示高通基本单元</vt:lpstr>
      <vt:lpstr>基本单元变形电路的频率响应</vt:lpstr>
      <vt:lpstr>两极判断法  判断一个电路是高通、低通，或者什么都不是，最可靠的方法，当然是写出表达式，根据表达式进行计算判断。 两极判断法，可以不写表达式，直接用肉眼观察得出结论。 </vt:lpstr>
      <vt:lpstr>两极判断法</vt:lpstr>
      <vt:lpstr>低通基本单元的变形——当然还是低通</vt:lpstr>
      <vt:lpstr>低通基本单元的变形——当然还是低通</vt:lpstr>
      <vt:lpstr>低通基本单元的变形——当然还是低通</vt:lpstr>
      <vt:lpstr>高通基本单元的变形——当然还是高通</vt:lpstr>
      <vt:lpstr>高通基本单元的变形——当然还是高通</vt:lpstr>
      <vt:lpstr>高通基本单元的变形——当然还是高通</vt:lpstr>
      <vt:lpstr>低通高通基本单元串联的频率响应</vt:lpstr>
      <vt:lpstr>用模块表达高通和低通单元</vt:lpstr>
      <vt:lpstr>粗略结论1——低通串联，还是低通，近似取最小值</vt:lpstr>
      <vt:lpstr>粗略结论2——高通串联，还是高通，近似取最大值</vt:lpstr>
      <vt:lpstr>晶体管放大电路的频率响应</vt:lpstr>
      <vt:lpstr>初步观察——可能的高通、低通环节</vt:lpstr>
      <vt:lpstr>永不见面的两类电容</vt:lpstr>
      <vt:lpstr>分析思路和方法概述</vt:lpstr>
      <vt:lpstr>低频段分析——得出下限截止频率fL</vt:lpstr>
      <vt:lpstr>PowerPoint 演示文稿</vt:lpstr>
      <vt:lpstr>第一环节，高通</vt:lpstr>
      <vt:lpstr>第二环节，直接通</vt:lpstr>
      <vt:lpstr>第三环节，高通</vt:lpstr>
      <vt:lpstr>最终结论，下限截止频率</vt:lpstr>
      <vt:lpstr>高频段分析——得出上限截止频率fH</vt:lpstr>
      <vt:lpstr>PowerPoint 演示文稿</vt:lpstr>
      <vt:lpstr>PowerPoint 演示文稿</vt:lpstr>
      <vt:lpstr>PowerPoint 演示文稿</vt:lpstr>
      <vt:lpstr>PowerPoint 演示文稿</vt:lpstr>
      <vt:lpstr>课程一半结束，留下一些问题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pc</cp:lastModifiedBy>
  <cp:revision>8</cp:revision>
  <dcterms:created xsi:type="dcterms:W3CDTF">2015-04-06T11:15:00Z</dcterms:created>
  <dcterms:modified xsi:type="dcterms:W3CDTF">2023-06-17T15:51:51Z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  <property fmtid="{D5CDD505-2E9C-101B-9397-08002B2CF9AE}" pid="3" name="ICV">
    <vt:lpwstr>ACA15F8A4FA147B2909DA6F4B5B43961</vt:lpwstr>
  </property>
  <property fmtid="{D5CDD505-2E9C-101B-9397-08002B2CF9AE}" pid="4" name="KSOProductBuildVer">
    <vt:lpwstr>2052-11.1.0.14309</vt:lpwstr>
  </property>
</Properties>
</file>